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2"/>
  </p:notesMasterIdLst>
  <p:sldIdLst>
    <p:sldId id="256" r:id="rId2"/>
    <p:sldId id="312" r:id="rId3"/>
    <p:sldId id="326" r:id="rId4"/>
    <p:sldId id="269" r:id="rId5"/>
    <p:sldId id="311" r:id="rId6"/>
    <p:sldId id="262" r:id="rId7"/>
    <p:sldId id="327" r:id="rId8"/>
    <p:sldId id="324" r:id="rId9"/>
    <p:sldId id="328" r:id="rId10"/>
    <p:sldId id="309" r:id="rId11"/>
    <p:sldId id="323" r:id="rId12"/>
    <p:sldId id="318" r:id="rId13"/>
    <p:sldId id="265" r:id="rId14"/>
    <p:sldId id="310" r:id="rId15"/>
    <p:sldId id="325" r:id="rId16"/>
    <p:sldId id="319" r:id="rId17"/>
    <p:sldId id="264" r:id="rId18"/>
    <p:sldId id="270" r:id="rId19"/>
    <p:sldId id="274" r:id="rId20"/>
    <p:sldId id="314" r:id="rId21"/>
    <p:sldId id="322" r:id="rId22"/>
    <p:sldId id="321" r:id="rId23"/>
    <p:sldId id="313" r:id="rId24"/>
    <p:sldId id="306" r:id="rId25"/>
    <p:sldId id="315" r:id="rId26"/>
    <p:sldId id="316" r:id="rId27"/>
    <p:sldId id="303" r:id="rId28"/>
    <p:sldId id="320" r:id="rId29"/>
    <p:sldId id="304" r:id="rId30"/>
    <p:sldId id="305" r:id="rId31"/>
    <p:sldId id="302" r:id="rId32"/>
    <p:sldId id="300" r:id="rId33"/>
    <p:sldId id="271" r:id="rId34"/>
    <p:sldId id="299" r:id="rId35"/>
    <p:sldId id="287" r:id="rId36"/>
    <p:sldId id="278" r:id="rId37"/>
    <p:sldId id="276" r:id="rId38"/>
    <p:sldId id="272" r:id="rId39"/>
    <p:sldId id="280" r:id="rId40"/>
    <p:sldId id="277" r:id="rId41"/>
    <p:sldId id="279" r:id="rId42"/>
    <p:sldId id="281" r:id="rId43"/>
    <p:sldId id="266" r:id="rId44"/>
    <p:sldId id="289" r:id="rId45"/>
    <p:sldId id="288" r:id="rId46"/>
    <p:sldId id="291" r:id="rId47"/>
    <p:sldId id="292" r:id="rId48"/>
    <p:sldId id="296" r:id="rId49"/>
    <p:sldId id="290" r:id="rId50"/>
    <p:sldId id="295" r:id="rId51"/>
    <p:sldId id="293" r:id="rId52"/>
    <p:sldId id="294" r:id="rId53"/>
    <p:sldId id="297" r:id="rId54"/>
    <p:sldId id="298" r:id="rId55"/>
    <p:sldId id="275" r:id="rId56"/>
    <p:sldId id="273" r:id="rId57"/>
    <p:sldId id="260" r:id="rId58"/>
    <p:sldId id="261" r:id="rId59"/>
    <p:sldId id="267" r:id="rId60"/>
    <p:sldId id="268"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84353" autoAdjust="0"/>
  </p:normalViewPr>
  <p:slideViewPr>
    <p:cSldViewPr snapToGrid="0" snapToObjects="1" showGuides="1">
      <p:cViewPr varScale="1">
        <p:scale>
          <a:sx n="50" d="100"/>
          <a:sy n="50" d="100"/>
        </p:scale>
        <p:origin x="972" y="54"/>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c:v>
                </c:pt>
                <c:pt idx="1">
                  <c:v>30</c:v>
                </c:pt>
                <c:pt idx="2">
                  <c:v>30</c:v>
                </c:pt>
                <c:pt idx="3">
                  <c:v>30</c:v>
                </c:pt>
                <c:pt idx="4">
                  <c:v>30</c:v>
                </c:pt>
                <c:pt idx="5">
                  <c:v>30</c:v>
                </c:pt>
                <c:pt idx="6">
                  <c:v>30</c:v>
                </c:pt>
                <c:pt idx="7">
                  <c:v>30</c:v>
                </c:pt>
                <c:pt idx="8">
                  <c:v>30</c:v>
                </c:pt>
                <c:pt idx="9">
                  <c:v>30</c:v>
                </c:pt>
                <c:pt idx="10">
                  <c:v>30</c:v>
                </c:pt>
                <c:pt idx="11">
                  <c:v>30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ja-JP"/>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dLbls>
            <c:dLbl>
              <c:idx val="0"/>
              <c:tx>
                <c:rich>
                  <a:bodyPr/>
                  <a:lstStyle/>
                  <a:p>
                    <a:r>
                      <a:rPr lang="en-US" dirty="0" smtClean="0"/>
                      <a:t> </a:t>
                    </a:r>
                    <a:fld id="{EC837219-C31D-434F-8997-5072B35AD7BE}" type="CATEGORYNAME">
                      <a:rPr lang="en-US" altLang="ja-JP" smtClean="0"/>
                      <a:pPr/>
                      <a:t>[分類名]</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[分類名]</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[分類名]</a:t>
                    </a:fld>
                    <a:endParaRPr lang="ja-JP" alt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ja-JP"/>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c:v>
                </c:pt>
                <c:pt idx="1">
                  <c:v>30</c:v>
                </c:pt>
                <c:pt idx="2">
                  <c:v>30</c:v>
                </c:pt>
                <c:pt idx="3">
                  <c:v>30</c:v>
                </c:pt>
                <c:pt idx="4">
                  <c:v>30</c:v>
                </c:pt>
                <c:pt idx="5">
                  <c:v>30</c:v>
                </c:pt>
                <c:pt idx="6">
                  <c:v>30</c:v>
                </c:pt>
                <c:pt idx="7">
                  <c:v>30</c:v>
                </c:pt>
                <c:pt idx="8">
                  <c:v>30</c:v>
                </c:pt>
                <c:pt idx="9">
                  <c:v>30</c:v>
                </c:pt>
                <c:pt idx="10">
                  <c:v>30</c:v>
                </c:pt>
                <c:pt idx="11">
                  <c:v>30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ja-JP"/>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c:v>
                </c:pt>
                <c:pt idx="1">
                  <c:v>30</c:v>
                </c:pt>
                <c:pt idx="2">
                  <c:v>30</c:v>
                </c:pt>
                <c:pt idx="3">
                  <c:v>30</c:v>
                </c:pt>
                <c:pt idx="4">
                  <c:v>30</c:v>
                </c:pt>
                <c:pt idx="5">
                  <c:v>30</c:v>
                </c:pt>
                <c:pt idx="6">
                  <c:v>30</c:v>
                </c:pt>
                <c:pt idx="7">
                  <c:v>30</c:v>
                </c:pt>
                <c:pt idx="8">
                  <c:v>30</c:v>
                </c:pt>
                <c:pt idx="9">
                  <c:v>30</c:v>
                </c:pt>
                <c:pt idx="10">
                  <c:v>30</c:v>
                </c:pt>
                <c:pt idx="11">
                  <c:v>30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ja-JP"/>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dPt>
          <c:dPt>
            <c:idx val="5"/>
            <c:bubble3D val="0"/>
          </c:dPt>
          <c:dPt>
            <c:idx val="6"/>
            <c:bubble3D val="0"/>
          </c:dPt>
          <c:dPt>
            <c:idx val="7"/>
            <c:bubble3D val="0"/>
          </c:dPt>
          <c:dPt>
            <c:idx val="8"/>
            <c:bubble3D val="0"/>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c:v>
                </c:pt>
                <c:pt idx="1">
                  <c:v>30</c:v>
                </c:pt>
                <c:pt idx="2">
                  <c:v>30</c:v>
                </c:pt>
                <c:pt idx="3">
                  <c:v>30</c:v>
                </c:pt>
                <c:pt idx="4">
                  <c:v>30</c:v>
                </c:pt>
                <c:pt idx="5">
                  <c:v>30</c:v>
                </c:pt>
                <c:pt idx="6">
                  <c:v>30</c:v>
                </c:pt>
                <c:pt idx="7">
                  <c:v>30</c:v>
                </c:pt>
                <c:pt idx="8">
                  <c:v>30</c:v>
                </c:pt>
                <c:pt idx="9">
                  <c:v>30</c:v>
                </c:pt>
                <c:pt idx="10">
                  <c:v>30</c:v>
                </c:pt>
                <c:pt idx="11">
                  <c:v>30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黄斑における局所構造 </a:t>
            </a:r>
            <a:r>
              <a:rPr lang="en-US" altLang="ja-JP" sz="1200" b="0" i="0" kern="1200" dirty="0" smtClean="0">
                <a:solidFill>
                  <a:schemeClr val="tx1"/>
                </a:solidFill>
                <a:effectLst/>
                <a:latin typeface="+mn-lt"/>
                <a:ea typeface="+mn-ea"/>
                <a:cs typeface="+mn-cs"/>
              </a:rPr>
              <a:t>- </a:t>
            </a:r>
            <a:r>
              <a:rPr lang="ja-JP" altLang="en-US" sz="1200" b="0" i="0" kern="1200" dirty="0" smtClean="0">
                <a:solidFill>
                  <a:schemeClr val="tx1"/>
                </a:solidFill>
                <a:effectLst/>
                <a:latin typeface="+mn-lt"/>
                <a:ea typeface="+mn-ea"/>
                <a:cs typeface="+mn-cs"/>
              </a:rPr>
              <a:t>機能関係。（</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のテストポイントを重ね合わせた眼底写真。（</a:t>
            </a:r>
            <a:r>
              <a:rPr lang="en-US" altLang="ja-JP" sz="1200" b="0" i="0" kern="1200" dirty="0" smtClean="0">
                <a:solidFill>
                  <a:schemeClr val="tx1"/>
                </a:solidFill>
                <a:effectLst/>
                <a:latin typeface="+mn-lt"/>
                <a:ea typeface="+mn-ea"/>
                <a:cs typeface="+mn-cs"/>
              </a:rPr>
              <a:t>B</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と同様であるが、中心窩からの</a:t>
            </a:r>
            <a:r>
              <a:rPr lang="en-US" altLang="ja-JP" sz="1200" b="0" i="0" kern="1200" dirty="0" smtClean="0">
                <a:solidFill>
                  <a:schemeClr val="tx1"/>
                </a:solidFill>
                <a:effectLst/>
                <a:latin typeface="+mn-lt"/>
                <a:ea typeface="+mn-ea"/>
                <a:cs typeface="+mn-cs"/>
              </a:rPr>
              <a:t>RGC</a:t>
            </a:r>
            <a:r>
              <a:rPr lang="ja-JP" altLang="en-US" sz="1200" b="0" i="0" kern="1200" dirty="0" smtClean="0">
                <a:solidFill>
                  <a:schemeClr val="tx1"/>
                </a:solidFill>
                <a:effectLst/>
                <a:latin typeface="+mn-lt"/>
                <a:ea typeface="+mn-ea"/>
                <a:cs typeface="+mn-cs"/>
              </a:rPr>
              <a:t>体変位に基づいて</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試験点を調整した。（</a:t>
            </a:r>
            <a:r>
              <a:rPr lang="en-US" altLang="ja-JP" sz="1200" b="0" i="0" kern="1200" dirty="0" smtClean="0">
                <a:solidFill>
                  <a:schemeClr val="tx1"/>
                </a:solidFill>
                <a:effectLst/>
                <a:latin typeface="+mn-lt"/>
                <a:ea typeface="+mn-ea"/>
                <a:cs typeface="+mn-cs"/>
              </a:rPr>
              <a:t>C</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10-2 </a:t>
            </a:r>
            <a:r>
              <a:rPr lang="ja-JP" altLang="en-US" sz="1200" b="0" i="0" kern="1200" dirty="0" smtClean="0">
                <a:solidFill>
                  <a:schemeClr val="tx1"/>
                </a:solidFill>
                <a:effectLst/>
                <a:latin typeface="+mn-lt"/>
                <a:ea typeface="+mn-ea"/>
                <a:cs typeface="+mn-cs"/>
              </a:rPr>
              <a:t>の中央の</a:t>
            </a:r>
            <a:r>
              <a:rPr lang="en-US" altLang="ja-JP" sz="1200" b="0" i="0" kern="1200" dirty="0" smtClean="0">
                <a:solidFill>
                  <a:schemeClr val="tx1"/>
                </a:solidFill>
                <a:effectLst/>
                <a:latin typeface="+mn-lt"/>
                <a:ea typeface="+mn-ea"/>
                <a:cs typeface="+mn-cs"/>
              </a:rPr>
              <a:t>4</a:t>
            </a:r>
            <a:r>
              <a:rPr lang="ja-JP" altLang="en-US" sz="1200" b="0" i="0" kern="1200" dirty="0" smtClean="0">
                <a:solidFill>
                  <a:schemeClr val="tx1"/>
                </a:solidFill>
                <a:effectLst/>
                <a:latin typeface="+mn-lt"/>
                <a:ea typeface="+mn-ea"/>
                <a:cs typeface="+mn-cs"/>
              </a:rPr>
              <a:t>点について</a:t>
            </a:r>
            <a:r>
              <a:rPr lang="en-US" altLang="ja-JP" sz="1200" b="0" i="0" kern="1200" dirty="0" smtClean="0">
                <a:solidFill>
                  <a:schemeClr val="tx1"/>
                </a:solidFill>
                <a:effectLst/>
                <a:latin typeface="+mn-lt"/>
                <a:ea typeface="+mn-ea"/>
                <a:cs typeface="+mn-cs"/>
              </a:rPr>
              <a:t>RGC +</a:t>
            </a:r>
            <a:r>
              <a:rPr lang="ja-JP" altLang="en-US" sz="1200" b="0" i="0" kern="1200" dirty="0" smtClean="0">
                <a:solidFill>
                  <a:schemeClr val="tx1"/>
                </a:solidFill>
                <a:effectLst/>
                <a:latin typeface="+mn-lt"/>
                <a:ea typeface="+mn-ea"/>
                <a:cs typeface="+mn-cs"/>
              </a:rPr>
              <a:t>厚さ（</a:t>
            </a:r>
            <a:r>
              <a:rPr lang="en-US" altLang="ja-JP" sz="1200" b="0" i="1" kern="1200" dirty="0" smtClean="0">
                <a:solidFill>
                  <a:schemeClr val="tx1"/>
                </a:solidFill>
                <a:effectLst/>
                <a:latin typeface="+mn-lt"/>
                <a:ea typeface="+mn-ea"/>
                <a:cs typeface="+mn-cs"/>
              </a:rPr>
              <a:t>y</a:t>
            </a:r>
            <a:r>
              <a:rPr lang="ja-JP" altLang="en-US" sz="1200" b="0" i="0" kern="1200" dirty="0" smtClean="0">
                <a:solidFill>
                  <a:schemeClr val="tx1"/>
                </a:solidFill>
                <a:effectLst/>
                <a:latin typeface="+mn-lt"/>
                <a:ea typeface="+mn-ea"/>
                <a:cs typeface="+mn-cs"/>
              </a:rPr>
              <a:t>軸）と</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視野感度（</a:t>
            </a:r>
            <a:r>
              <a:rPr lang="en-US" altLang="ja-JP" sz="1200" b="0" i="1" kern="1200" dirty="0" smtClean="0">
                <a:solidFill>
                  <a:schemeClr val="tx1"/>
                </a:solidFill>
                <a:effectLst/>
                <a:latin typeface="+mn-lt"/>
                <a:ea typeface="+mn-ea"/>
                <a:cs typeface="+mn-cs"/>
              </a:rPr>
              <a:t>x</a:t>
            </a:r>
            <a:r>
              <a:rPr lang="ja-JP" altLang="en-US" sz="1200" b="0" i="0" kern="1200" dirty="0" smtClean="0">
                <a:solidFill>
                  <a:schemeClr val="tx1"/>
                </a:solidFill>
                <a:effectLst/>
                <a:latin typeface="+mn-lt"/>
                <a:ea typeface="+mn-ea"/>
                <a:cs typeface="+mn-cs"/>
              </a:rPr>
              <a:t>軸）の間の構造関数関係（</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の点線の緑色の円を参照）。緑の点はコントロールであり、黒の点は患者です。黒い曲線は単純な線形モデルの予測です。（</a:t>
            </a:r>
            <a:r>
              <a:rPr lang="en-US" altLang="ja-JP" sz="1200" b="0" i="0" kern="1200" dirty="0" smtClean="0">
                <a:solidFill>
                  <a:schemeClr val="tx1"/>
                </a:solidFill>
                <a:effectLst/>
                <a:latin typeface="+mn-lt"/>
                <a:ea typeface="+mn-ea"/>
                <a:cs typeface="+mn-cs"/>
              </a:rPr>
              <a:t>D</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C</a:t>
            </a:r>
            <a:r>
              <a:rPr lang="ja-JP" altLang="en-US" sz="1200" b="0" i="0" kern="1200" dirty="0" smtClean="0">
                <a:solidFill>
                  <a:schemeClr val="tx1"/>
                </a:solidFill>
                <a:effectLst/>
                <a:latin typeface="+mn-lt"/>
                <a:ea typeface="+mn-ea"/>
                <a:cs typeface="+mn-cs"/>
              </a:rPr>
              <a:t>と同様であるが、変位の補正がある</a:t>
            </a:r>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22</a:t>
            </a:fld>
            <a:endParaRPr lang="en-US"/>
          </a:p>
        </p:txBody>
      </p:sp>
    </p:spTree>
    <p:extLst>
      <p:ext uri="{BB962C8B-B14F-4D97-AF65-F5344CB8AC3E}">
        <p14:creationId xmlns:p14="http://schemas.microsoft.com/office/powerpoint/2010/main" val="421183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27</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29</a:t>
            </a:fld>
            <a:endParaRPr lang="ja-JP"/>
          </a:p>
        </p:txBody>
      </p:sp>
    </p:spTree>
    <p:extLst>
      <p:ext uri="{BB962C8B-B14F-4D97-AF65-F5344CB8AC3E}">
        <p14:creationId xmlns:p14="http://schemas.microsoft.com/office/powerpoint/2010/main" val="1103520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30</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32</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34</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a:prstGeom prst="rect">
            <a:avLst/>
          </a:prstGeom>
        </p:spPr>
      </p:sp>
      <p:sp>
        <p:nvSpPr>
          <p:cNvPr id="3" name="ノート プレースホルダ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対象です。</a:t>
            </a:r>
            <a:endParaRPr lang="en-US" altLang="ja-JP" sz="1050" dirty="0" smtClean="0">
              <a:solidFill>
                <a:schemeClr val="tx1"/>
              </a:solidFill>
              <a:latin typeface="+mn-ea"/>
              <a:ea typeface="+mn-ea"/>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050" b="0" dirty="0" smtClean="0">
                <a:latin typeface="+mn-ea"/>
                <a:ea typeface="+mn-ea"/>
              </a:rPr>
              <a:t>2009</a:t>
            </a:r>
            <a:r>
              <a:rPr lang="ja-JP" altLang="en-US" sz="1050" b="0" dirty="0" smtClean="0">
                <a:latin typeface="+mn-ea"/>
                <a:ea typeface="+mn-ea"/>
              </a:rPr>
              <a:t>年</a:t>
            </a:r>
            <a:r>
              <a:rPr lang="en-US" altLang="ja-JP" sz="1050" b="0" dirty="0" smtClean="0">
                <a:latin typeface="+mn-ea"/>
                <a:ea typeface="+mn-ea"/>
              </a:rPr>
              <a:t>9</a:t>
            </a:r>
            <a:r>
              <a:rPr lang="ja-JP" altLang="en-US" sz="1050" b="0" dirty="0" smtClean="0">
                <a:latin typeface="+mn-ea"/>
                <a:ea typeface="+mn-ea"/>
              </a:rPr>
              <a:t>月から</a:t>
            </a:r>
            <a:r>
              <a:rPr lang="en-US" altLang="ja-JP" sz="1050" b="0" dirty="0" smtClean="0">
                <a:latin typeface="+mn-ea"/>
                <a:ea typeface="+mn-ea"/>
              </a:rPr>
              <a:t>2015</a:t>
            </a:r>
            <a:r>
              <a:rPr lang="ja-JP" altLang="en-US" sz="1050" b="0" dirty="0" smtClean="0">
                <a:latin typeface="+mn-ea"/>
                <a:ea typeface="+mn-ea"/>
              </a:rPr>
              <a:t>年</a:t>
            </a:r>
            <a:r>
              <a:rPr lang="en-US" altLang="ja-JP" sz="1050" b="0" dirty="0" smtClean="0">
                <a:latin typeface="+mn-ea"/>
                <a:ea typeface="+mn-ea"/>
              </a:rPr>
              <a:t>7</a:t>
            </a:r>
            <a:r>
              <a:rPr lang="ja-JP" altLang="en-US" sz="1050" b="0" dirty="0" smtClean="0">
                <a:latin typeface="+mn-ea"/>
                <a:ea typeface="+mn-ea"/>
              </a:rPr>
              <a:t>月までに慈恵医大附属病院緑内障専門外来を受診した</a:t>
            </a:r>
            <a:r>
              <a:rPr lang="en-US" altLang="ja-JP" sz="1050" b="0" dirty="0" smtClean="0">
                <a:latin typeface="+mn-ea"/>
                <a:ea typeface="+mn-ea"/>
              </a:rPr>
              <a:t>389</a:t>
            </a:r>
            <a:r>
              <a:rPr lang="ja-JP" altLang="en-US" sz="1050" b="0" dirty="0" smtClean="0">
                <a:latin typeface="+mn-ea"/>
                <a:ea typeface="+mn-ea"/>
              </a:rPr>
              <a:t>例 </a:t>
            </a:r>
            <a:r>
              <a:rPr lang="en-US" altLang="ja-JP" sz="1050" b="0" dirty="0" smtClean="0">
                <a:latin typeface="+mn-ea"/>
                <a:ea typeface="+mn-ea"/>
              </a:rPr>
              <a:t>744</a:t>
            </a:r>
            <a:r>
              <a:rPr lang="ja-JP" altLang="en-US" sz="1050" b="0" dirty="0" smtClean="0">
                <a:latin typeface="+mn-ea"/>
                <a:ea typeface="+mn-ea"/>
              </a:rPr>
              <a:t>眼</a:t>
            </a:r>
            <a:r>
              <a:rPr lang="ja-JP" altLang="en-US" sz="1050" dirty="0" smtClean="0">
                <a:latin typeface="+mn-ea"/>
                <a:ea typeface="+mn-ea"/>
              </a:rPr>
              <a:t>です</a:t>
            </a:r>
            <a:r>
              <a:rPr lang="ja-JP" altLang="en-US" sz="1050" b="0" dirty="0" smtClean="0">
                <a:latin typeface="+mn-ea"/>
                <a:ea typeface="+mn-ea"/>
              </a:rPr>
              <a:t>。</a:t>
            </a:r>
            <a:endParaRPr lang="ja-JP" altLang="en-US" sz="1050" dirty="0" smtClean="0">
              <a:latin typeface="+mn-ea"/>
              <a:ea typeface="+mn-ea"/>
            </a:endParaRPr>
          </a:p>
          <a:p>
            <a:r>
              <a:rPr lang="ja-JP" altLang="en-US" sz="1050" dirty="0" smtClean="0">
                <a:latin typeface="+mn-ea"/>
                <a:ea typeface="+mn-ea"/>
              </a:rPr>
              <a:t>男性が</a:t>
            </a:r>
            <a:r>
              <a:rPr lang="en-US" altLang="ja-JP" sz="1050" dirty="0" smtClean="0">
                <a:latin typeface="+mn-ea"/>
                <a:ea typeface="+mn-ea"/>
              </a:rPr>
              <a:t>255</a:t>
            </a:r>
            <a:r>
              <a:rPr lang="ja-JP" altLang="en-US" sz="1050" dirty="0" smtClean="0">
                <a:latin typeface="+mn-ea"/>
                <a:ea typeface="+mn-ea"/>
              </a:rPr>
              <a:t>例で女性が</a:t>
            </a:r>
            <a:r>
              <a:rPr lang="en-US" altLang="ja-JP" sz="1050" dirty="0" smtClean="0">
                <a:latin typeface="+mn-ea"/>
                <a:ea typeface="+mn-ea"/>
              </a:rPr>
              <a:t>134</a:t>
            </a:r>
            <a:r>
              <a:rPr lang="ja-JP" altLang="en-US" sz="1050" dirty="0" smtClean="0">
                <a:latin typeface="+mn-ea"/>
                <a:ea typeface="+mn-ea"/>
              </a:rPr>
              <a:t>例です。平均年齢は</a:t>
            </a:r>
            <a:r>
              <a:rPr lang="en-US" altLang="ja-JP" sz="1050" dirty="0" smtClean="0">
                <a:latin typeface="+mn-ea"/>
                <a:ea typeface="+mn-ea"/>
              </a:rPr>
              <a:t>60</a:t>
            </a:r>
            <a:r>
              <a:rPr lang="ja-JP" altLang="en-US" sz="1050" dirty="0" smtClean="0">
                <a:latin typeface="+mn-ea"/>
                <a:ea typeface="+mn-ea"/>
              </a:rPr>
              <a:t>歳です。</a:t>
            </a:r>
          </a:p>
          <a:p>
            <a:r>
              <a:rPr lang="ja-JP" altLang="en-US" sz="1050" dirty="0" smtClean="0">
                <a:latin typeface="+mn-ea"/>
                <a:ea typeface="+mn-ea"/>
              </a:rPr>
              <a:t>平均等価球面度数は</a:t>
            </a:r>
            <a:r>
              <a:rPr lang="en-US" altLang="ja-JP" sz="1050" dirty="0" smtClean="0">
                <a:latin typeface="+mn-ea"/>
                <a:ea typeface="+mn-ea"/>
              </a:rPr>
              <a:t>-4.63</a:t>
            </a:r>
            <a:r>
              <a:rPr lang="ja-JP" altLang="en-US" sz="1050" dirty="0" smtClean="0">
                <a:latin typeface="+mn-ea"/>
                <a:ea typeface="+mn-ea"/>
              </a:rPr>
              <a:t>ジオプターでした。</a:t>
            </a:r>
            <a:endParaRPr lang="en-US" altLang="ja-JP" sz="1050" dirty="0" smtClean="0">
              <a:latin typeface="+mn-ea"/>
              <a:ea typeface="+mn-ea"/>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病型は、スライドに示した通りですが、</a:t>
            </a:r>
            <a:r>
              <a:rPr kumimoji="1" lang="ja-JP" altLang="en-US" sz="1050" b="0" dirty="0" smtClean="0">
                <a:latin typeface="+mn-ea"/>
                <a:ea typeface="+mn-ea"/>
              </a:rPr>
              <a:t>正常眼圧緑内障が多かったです。</a:t>
            </a:r>
            <a:endParaRPr lang="ja-JP" altLang="en-US" sz="1050" b="0" dirty="0" smtClean="0">
              <a:latin typeface="+mn-ea"/>
              <a:ea typeface="+mn-ea"/>
            </a:endParaRPr>
          </a:p>
          <a:p>
            <a:endParaRPr kumimoji="1" lang="ja-JP" altLang="en-US" sz="1050" dirty="0">
              <a:latin typeface="+mn-ea"/>
              <a:ea typeface="+mn-ea"/>
            </a:endParaRPr>
          </a:p>
        </p:txBody>
      </p:sp>
      <p:sp>
        <p:nvSpPr>
          <p:cNvPr id="4" name="スライド番号プレースホルダ 3"/>
          <p:cNvSpPr>
            <a:spLocks noGrp="1"/>
          </p:cNvSpPr>
          <p:nvPr>
            <p:ph type="sldNum" sz="quarter" idx="10"/>
          </p:nvPr>
        </p:nvSpPr>
        <p:spPr>
          <a:xfrm>
            <a:off x="3884613" y="8685213"/>
            <a:ext cx="2971800" cy="457200"/>
          </a:xfrm>
          <a:prstGeom prst="rect">
            <a:avLst/>
          </a:prstGeom>
        </p:spPr>
        <p:txBody>
          <a:bodyPr/>
          <a:lstStyle/>
          <a:p>
            <a:pPr>
              <a:defRPr/>
            </a:pPr>
            <a:fld id="{3AA1D32D-F78B-4EB9-8EB8-FC03DDEF7893}" type="slidenum">
              <a:rPr lang="en-US" altLang="ja-JP" smtClean="0"/>
              <a:pPr>
                <a:defRPr/>
              </a:pPr>
              <a:t>7</a:t>
            </a:fld>
            <a:endParaRPr lang="en-US" altLang="ja-JP" dirty="0"/>
          </a:p>
        </p:txBody>
      </p:sp>
    </p:spTree>
    <p:extLst>
      <p:ext uri="{BB962C8B-B14F-4D97-AF65-F5344CB8AC3E}">
        <p14:creationId xmlns:p14="http://schemas.microsoft.com/office/powerpoint/2010/main" val="425625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9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9</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13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10</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84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11</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6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9/1/2017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564506326"/>
              </p:ext>
            </p:extLst>
          </p:nvPr>
        </p:nvGraphicFramePr>
        <p:xfrm>
          <a:off x="309524" y="1487605"/>
          <a:ext cx="8524953" cy="4285399"/>
        </p:xfrm>
        <a:graphic>
          <a:graphicData uri="http://schemas.openxmlformats.org/drawingml/2006/table">
            <a:tbl>
              <a:tblPr>
                <a:noFill/>
              </a:tblPr>
              <a:tblGrid>
                <a:gridCol w="1939913"/>
                <a:gridCol w="1239736"/>
                <a:gridCol w="1239736"/>
                <a:gridCol w="1026392"/>
                <a:gridCol w="1026392"/>
                <a:gridCol w="1026392"/>
                <a:gridCol w="102639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mn-lt"/>
                          <a:cs typeface="Calibri" panose="020F0502020204030204" pitchFamily="34" charset="0"/>
                        </a:rPr>
                        <a:t>平均</a:t>
                      </a:r>
                      <a:r>
                        <a:rPr kumimoji="1" lang="en-US" altLang="ja-JP" sz="2000" dirty="0" smtClean="0">
                          <a:latin typeface="+mn-lt"/>
                          <a:cs typeface="Calibri" panose="020F0502020204030204" pitchFamily="34" charset="0"/>
                        </a:rPr>
                        <a:t>±</a:t>
                      </a:r>
                      <a:r>
                        <a:rPr kumimoji="1" lang="ja-JP" altLang="en-US" sz="2000" dirty="0" smtClean="0">
                          <a:latin typeface="+mn-lt"/>
                          <a:cs typeface="Calibri" panose="020F0502020204030204" pitchFamily="34" charset="0"/>
                        </a:rPr>
                        <a:t>標準偏差</a:t>
                      </a:r>
                      <a:endParaRPr kumimoji="1" lang="en-US" altLang="ja-JP" sz="20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600" b="1" i="0" u="none" strike="noStrike" dirty="0" smtClean="0">
                          <a:solidFill>
                            <a:schemeClr val="tx1"/>
                          </a:solidFill>
                          <a:effectLst/>
                          <a:latin typeface="Calibri" panose="020F0502020204030204" pitchFamily="34" charset="0"/>
                        </a:rPr>
                        <a:t>56.8±9.4</a:t>
                      </a:r>
                      <a:endParaRPr lang="ja-JP" altLang="en-US" sz="1600"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fontAlgn="t"/>
                      <a:r>
                        <a:rPr lang="ja-JP" altLang="en-US" sz="1800" dirty="0">
                          <a:solidFill>
                            <a:schemeClr val="tx1"/>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n-lt"/>
                          <a:ea typeface="+mn-ea"/>
                        </a:rPr>
                        <a:t>230:400</a:t>
                      </a:r>
                      <a:endParaRPr lang="mr-IN" sz="18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chemeClr val="tx1"/>
                          </a:solidFill>
                          <a:effectLst/>
                          <a:latin typeface="Calibri" panose="020F0502020204030204" pitchFamily="34" charset="0"/>
                        </a:rPr>
                        <a:t>-</a:t>
                      </a:r>
                      <a:r>
                        <a:rPr lang="en-US" altLang="ja-JP" sz="1800" b="1" kern="1200" dirty="0" smtClean="0">
                          <a:solidFill>
                            <a:schemeClr val="tx1"/>
                          </a:solidFill>
                          <a:latin typeface="+mn-lt"/>
                          <a:ea typeface="+mn-ea"/>
                          <a:cs typeface="+mn-cs"/>
                        </a:rPr>
                        <a:t>9.6±9.7</a:t>
                      </a:r>
                      <a:endParaRPr lang="ja-JP" altLang="en-US" sz="18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87558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640521674"/>
              </p:ext>
            </p:extLst>
          </p:nvPr>
        </p:nvGraphicFramePr>
        <p:xfrm>
          <a:off x="156948" y="1348650"/>
          <a:ext cx="8830104" cy="4285399"/>
        </p:xfrm>
        <a:graphic>
          <a:graphicData uri="http://schemas.openxmlformats.org/drawingml/2006/table">
            <a:tbl>
              <a:tblPr>
                <a:noFill/>
              </a:tblPr>
              <a:tblGrid>
                <a:gridCol w="1462302"/>
                <a:gridCol w="1179991"/>
                <a:gridCol w="1090371"/>
                <a:gridCol w="1105469"/>
                <a:gridCol w="1081869"/>
                <a:gridCol w="1036233"/>
                <a:gridCol w="1154517"/>
                <a:gridCol w="71935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ja-JP" altLang="en-US" sz="1800" b="1" dirty="0" smtClean="0">
                          <a:solidFill>
                            <a:schemeClr val="tx1"/>
                          </a:solidFill>
                          <a:latin typeface="+mn-lt"/>
                          <a:ea typeface="+mn-ea"/>
                        </a:rPr>
                        <a:t>Ｐ値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28.5±7.9</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c>
                  <a:txBody>
                    <a:bodyPr/>
                    <a:lstStyle/>
                    <a:p>
                      <a:pPr algn="ctr" fontAlgn="t"/>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1311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正常</a:t>
            </a:r>
            <a:r>
              <a:rPr kumimoji="1" lang="en-US" altLang="ja-JP" dirty="0" smtClean="0"/>
              <a:t> 22</a:t>
            </a:r>
            <a:r>
              <a:rPr kumimoji="1" lang="ja-JP" altLang="en-US" dirty="0" smtClean="0"/>
              <a:t>例</a:t>
            </a:r>
            <a:r>
              <a:rPr kumimoji="1" lang="en-US" altLang="ja-JP" dirty="0" smtClean="0"/>
              <a:t>43</a:t>
            </a:r>
            <a:r>
              <a:rPr kumimoji="1" lang="ja-JP" altLang="en-US" dirty="0" smtClean="0"/>
              <a:t>眼</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979424512"/>
              </p:ext>
            </p:extLst>
          </p:nvPr>
        </p:nvGraphicFramePr>
        <p:xfrm>
          <a:off x="2058204" y="2126712"/>
          <a:ext cx="4561609" cy="3202729"/>
        </p:xfrm>
        <a:graphic>
          <a:graphicData uri="http://schemas.openxmlformats.org/drawingml/2006/table">
            <a:tbl>
              <a:tblPr>
                <a:noFill/>
              </a:tblPr>
              <a:tblGrid>
                <a:gridCol w="2566556"/>
                <a:gridCol w="1995053"/>
              </a:tblGrid>
              <a:tr h="7838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p>
                  </a:txBody>
                  <a:tcPr marL="51427" marR="51427" marT="51427" marB="51427"/>
                </a:tc>
                <a:tc>
                  <a:txBody>
                    <a:bodyPr/>
                    <a:lstStyle/>
                    <a:p>
                      <a:pPr lvl="0" algn="ctr" rtl="0">
                        <a:spcBef>
                          <a:spcPts val="0"/>
                        </a:spcBef>
                        <a:buNone/>
                      </a:pPr>
                      <a:r>
                        <a:rPr lang="en-US" sz="1400" b="1" dirty="0" smtClean="0">
                          <a:solidFill>
                            <a:schemeClr val="tx1"/>
                          </a:solidFill>
                          <a:latin typeface="+mn-lt"/>
                          <a:ea typeface="+mn-ea"/>
                        </a:rPr>
                        <a:t>Normal</a:t>
                      </a:r>
                    </a:p>
                    <a:p>
                      <a:pPr lvl="0" algn="ctr" rtl="0">
                        <a:spcBef>
                          <a:spcPts val="0"/>
                        </a:spcBef>
                        <a:buNone/>
                      </a:pPr>
                      <a:r>
                        <a:rPr lang="en-US" sz="1400" b="1" dirty="0" smtClean="0">
                          <a:solidFill>
                            <a:schemeClr val="tx1"/>
                          </a:solidFill>
                          <a:latin typeface="+mn-lt"/>
                          <a:ea typeface="+mn-ea"/>
                        </a:rPr>
                        <a:t>(43)</a:t>
                      </a:r>
                      <a:endParaRPr lang="en-US" sz="1400" b="1" dirty="0">
                        <a:solidFill>
                          <a:schemeClr val="tx1"/>
                        </a:solidFill>
                        <a:latin typeface="+mn-lt"/>
                        <a:ea typeface="+mn-ea"/>
                      </a:endParaRPr>
                    </a:p>
                  </a:txBody>
                  <a:tcPr marL="51427" marR="51427" marT="51427" marB="51427"/>
                </a:tc>
              </a:tr>
              <a:tr h="656945">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28.5±7.9</a:t>
                      </a:r>
                      <a:endParaRPr lang="ja-JP" altLang="en-US" sz="1400" dirty="0">
                        <a:solidFill>
                          <a:schemeClr val="tx1"/>
                        </a:solidFill>
                        <a:effectLst/>
                      </a:endParaRPr>
                    </a:p>
                  </a:txBody>
                  <a:tcPr marL="44522" marR="44522" marT="44522" marB="44522"/>
                </a:tc>
              </a:tr>
              <a:tr h="597656">
                <a:tc>
                  <a:txBody>
                    <a:bodyPr/>
                    <a:lstStyle/>
                    <a:p>
                      <a:pPr algn="ctr" rtl="0" fontAlgn="t">
                        <a:spcBef>
                          <a:spcPts val="0"/>
                        </a:spcBef>
                        <a:spcAft>
                          <a:spcPts val="0"/>
                        </a:spcAft>
                      </a:pPr>
                      <a:r>
                        <a:rPr lang="zh-CN" altLang="en-US" sz="14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4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400" dirty="0">
                        <a:solidFill>
                          <a:schemeClr val="tx1"/>
                        </a:solidFill>
                        <a:effectLst/>
                        <a:latin typeface="游ゴシック Light" panose="020B0300000000000000" pitchFamily="50" charset="-128"/>
                        <a:ea typeface="游ゴシック Light" panose="020B0300000000000000" pitchFamily="50" charset="-128"/>
                      </a:endParaRPr>
                    </a:p>
                  </a:txBody>
                  <a:tcPr marL="44522" marR="44522" marT="44522" marB="44522"/>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-3.15±2.3</a:t>
                      </a:r>
                      <a:endParaRPr lang="ja-JP" altLang="en-US" sz="1400" dirty="0">
                        <a:solidFill>
                          <a:schemeClr val="tx1"/>
                        </a:solidFill>
                        <a:effectLst/>
                      </a:endParaRPr>
                    </a:p>
                  </a:txBody>
                  <a:tcPr marL="44522" marR="44522" marT="44522" marB="44522"/>
                </a:tc>
              </a:tr>
              <a:tr h="597656">
                <a:tc>
                  <a:txBody>
                    <a:bodyPr/>
                    <a:lstStyle/>
                    <a:p>
                      <a:pPr lvl="0" algn="ctr" rtl="0">
                        <a:spcBef>
                          <a:spcPts val="0"/>
                        </a:spcBef>
                        <a:buNone/>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(F:M)</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35:8</a:t>
                      </a:r>
                      <a:endParaRPr lang="ja-JP" altLang="en-US" sz="1400" dirty="0">
                        <a:solidFill>
                          <a:schemeClr val="tx1"/>
                        </a:solidFill>
                        <a:effectLst/>
                      </a:endParaRPr>
                    </a:p>
                  </a:txBody>
                  <a:tcPr marL="44522" marR="44522" marT="44522" marB="44522"/>
                </a:tc>
              </a:tr>
              <a:tr h="566627">
                <a:tc>
                  <a:txBody>
                    <a:bodyPr/>
                    <a:lstStyle/>
                    <a:p>
                      <a:pPr lvl="0" algn="ctr" rtl="0">
                        <a:spcBef>
                          <a:spcPts val="0"/>
                        </a:spcBef>
                        <a:buNone/>
                      </a:pPr>
                      <a:r>
                        <a:rPr lang="en-US" sz="1400" b="1" dirty="0">
                          <a:solidFill>
                            <a:schemeClr val="tx1"/>
                          </a:solidFill>
                          <a:latin typeface="游ゴシック Light" panose="020B0300000000000000" pitchFamily="50" charset="-128"/>
                          <a:ea typeface="游ゴシック Light" panose="020B0300000000000000" pitchFamily="50" charset="-128"/>
                        </a:rPr>
                        <a:t>MD(dB</a:t>
                      </a:r>
                      <a:r>
                        <a:rPr lang="en-US"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　</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10-2</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dirty="0" smtClean="0">
                          <a:solidFill>
                            <a:schemeClr val="tx1"/>
                          </a:solidFill>
                          <a:effectLst/>
                        </a:rPr>
                        <a:t>-0.49±0.8</a:t>
                      </a:r>
                      <a:endParaRPr lang="ja-JP" altLang="en-US" sz="1400" b="1" dirty="0">
                        <a:solidFill>
                          <a:schemeClr val="tx1"/>
                        </a:solidFill>
                        <a:effectLst/>
                      </a:endParaRPr>
                    </a:p>
                  </a:txBody>
                  <a:tcPr marL="44522" marR="44522" marT="44522" marB="44522"/>
                </a:tc>
              </a:tr>
            </a:tbl>
          </a:graphicData>
        </a:graphic>
      </p:graphicFrame>
    </p:spTree>
    <p:extLst>
      <p:ext uri="{BB962C8B-B14F-4D97-AF65-F5344CB8AC3E}">
        <p14:creationId xmlns:p14="http://schemas.microsoft.com/office/powerpoint/2010/main" val="1684861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pic>
        <p:nvPicPr>
          <p:cNvPr id="16" name="図 15"/>
          <p:cNvPicPr>
            <a:picLocks noChangeAspect="1"/>
          </p:cNvPicPr>
          <p:nvPr/>
        </p:nvPicPr>
        <p:blipFill rotWithShape="1">
          <a:blip r:embed="rId4"/>
          <a:srcRect l="29526" t="16673" r="29945" b="8226"/>
          <a:stretch/>
        </p:blipFill>
        <p:spPr>
          <a:xfrm>
            <a:off x="1385647" y="3875964"/>
            <a:ext cx="1859092" cy="2261790"/>
          </a:xfrm>
          <a:prstGeom prst="rect">
            <a:avLst/>
          </a:prstGeom>
        </p:spPr>
      </p:pic>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038837837"/>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sp>
        <p:nvSpPr>
          <p:cNvPr id="4" name="TextBox 3"/>
          <p:cNvSpPr txBox="1"/>
          <p:nvPr/>
        </p:nvSpPr>
        <p:spPr>
          <a:xfrm>
            <a:off x="2273300" y="6032485"/>
            <a:ext cx="4254500" cy="369332"/>
          </a:xfrm>
          <a:prstGeom prst="rect">
            <a:avLst/>
          </a:prstGeom>
          <a:noFill/>
        </p:spPr>
        <p:txBody>
          <a:bodyPr wrap="square" rtlCol="0">
            <a:spAutoFit/>
          </a:bodyPr>
          <a:lstStyle/>
          <a:p>
            <a:pPr algn="ctr"/>
            <a:r>
              <a:rPr lang="ja-JP" altLang="en-US" smtClean="0">
                <a:solidFill>
                  <a:srgbClr val="FF0000"/>
                </a:solidFill>
              </a:rPr>
              <a:t>測定点配置の図があった方がいい。</a:t>
            </a:r>
            <a:endParaRPr lang="en-US" dirty="0">
              <a:solidFill>
                <a:srgbClr val="FF0000"/>
              </a:solidFill>
            </a:endParaRPr>
          </a:p>
        </p:txBody>
      </p:sp>
    </p:spTree>
    <p:extLst>
      <p:ext uri="{BB962C8B-B14F-4D97-AF65-F5344CB8AC3E}">
        <p14:creationId xmlns:p14="http://schemas.microsoft.com/office/powerpoint/2010/main" val="926053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209776425"/>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6"/>
            <a:ext cx="6434667" cy="2619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spTree>
    <p:extLst>
      <p:ext uri="{BB962C8B-B14F-4D97-AF65-F5344CB8AC3E}">
        <p14:creationId xmlns:p14="http://schemas.microsoft.com/office/powerpoint/2010/main" val="281885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視野計の代表的閾値検査プログラム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r>
                        <a:rPr kumimoji="1" lang="ja-JP" altLang="en-US" dirty="0" smtClean="0">
                          <a:solidFill>
                            <a:schemeClr val="tx1"/>
                          </a:solidFill>
                        </a:rPr>
                        <a:t>周辺</a:t>
                      </a:r>
                      <a:r>
                        <a:rPr kumimoji="1" lang="en-US" altLang="ja-JP" dirty="0" smtClean="0">
                          <a:solidFill>
                            <a:schemeClr val="tx1"/>
                          </a:solidFill>
                        </a:rPr>
                        <a:t>60-4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30</a:t>
                      </a:r>
                      <a:r>
                        <a:rPr kumimoji="1" lang="ja-JP" altLang="en-US" dirty="0" smtClean="0">
                          <a:solidFill>
                            <a:schemeClr val="tx1"/>
                          </a:solidFill>
                        </a:rPr>
                        <a:t>～</a:t>
                      </a:r>
                      <a:r>
                        <a:rPr kumimoji="1" lang="en-US" altLang="ja-JP" dirty="0" smtClean="0">
                          <a:solidFill>
                            <a:schemeClr val="tx1"/>
                          </a:solidFill>
                        </a:rPr>
                        <a:t>60°</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周辺部格子状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60</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12°</a:t>
                      </a:r>
                      <a:endParaRPr kumimoji="1" lang="ja-JP" altLang="en-US" dirty="0">
                        <a:solidFill>
                          <a:schemeClr val="tx1"/>
                        </a:solidFill>
                      </a:endParaRPr>
                    </a:p>
                  </a:txBody>
                  <a:tcPr>
                    <a:noFill/>
                  </a:tcPr>
                </a:tc>
              </a:tr>
              <a:tr h="696036">
                <a:tc>
                  <a:txBody>
                    <a:bodyPr/>
                    <a:lstStyle/>
                    <a:p>
                      <a:pPr algn="ctr"/>
                      <a:r>
                        <a:rPr kumimoji="1" lang="en-US" altLang="ja-JP" dirty="0" smtClean="0">
                          <a:solidFill>
                            <a:schemeClr val="tx1"/>
                          </a:solidFill>
                        </a:rPr>
                        <a:t>Macula</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黄斑部</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16</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621061">
                <a:tc>
                  <a:txBody>
                    <a:bodyPr/>
                    <a:lstStyle/>
                    <a:p>
                      <a:pPr algn="ctr"/>
                      <a:r>
                        <a:rPr kumimoji="1" lang="en-US" altLang="ja-JP" dirty="0" smtClean="0">
                          <a:solidFill>
                            <a:schemeClr val="tx1"/>
                          </a:solidFill>
                        </a:rPr>
                        <a:t>Nasal step</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鼻側階段</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鼻側水平線上下</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14</a:t>
                      </a:r>
                      <a:endParaRPr kumimoji="1" lang="ja-JP" altLang="en-US" dirty="0">
                        <a:solidFill>
                          <a:schemeClr val="tx1"/>
                        </a:solidFill>
                      </a:endParaRPr>
                    </a:p>
                  </a:txBody>
                  <a:tcPr>
                    <a:noFill/>
                  </a:tcPr>
                </a:tc>
                <a:tc>
                  <a:txBody>
                    <a:bodyPr/>
                    <a:lstStyle/>
                    <a:p>
                      <a:pPr algn="ctr"/>
                      <a:r>
                        <a:rPr kumimoji="1" lang="ja-JP" altLang="en-US" dirty="0" err="1" smtClean="0">
                          <a:solidFill>
                            <a:schemeClr val="tx1"/>
                          </a:solidFill>
                        </a:rPr>
                        <a:t>ー</a:t>
                      </a:r>
                      <a:endParaRPr kumimoji="1" lang="ja-JP" altLang="en-US" dirty="0">
                        <a:solidFill>
                          <a:schemeClr val="tx1"/>
                        </a:solidFill>
                      </a:endParaRPr>
                    </a:p>
                  </a:txBody>
                  <a:tcPr>
                    <a:noFill/>
                  </a:tcPr>
                </a:tc>
              </a:tr>
            </a:tbl>
          </a:graphicData>
        </a:graphic>
      </p:graphicFrame>
    </p:spTree>
    <p:extLst>
      <p:ext uri="{BB962C8B-B14F-4D97-AF65-F5344CB8AC3E}">
        <p14:creationId xmlns:p14="http://schemas.microsoft.com/office/powerpoint/2010/main" val="1178176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6" y="2849561"/>
            <a:ext cx="3415729" cy="1135204"/>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d=(-0.007*age)+1.4</a:t>
            </a:r>
          </a:p>
          <a:p>
            <a:pPr algn="ctr">
              <a:buSzPct val="25000"/>
            </a:pPr>
            <a:r>
              <a:rPr lang="en-US" sz="1600" dirty="0">
                <a:latin typeface="Calibri"/>
                <a:ea typeface="Calibri"/>
                <a:cs typeface="Calibri"/>
                <a:sym typeface="Calibri"/>
              </a:rPr>
              <a:t>c=(-0.26*MD)+0.12</a:t>
            </a:r>
          </a:p>
          <a:p>
            <a:pPr algn="ctr">
              <a:buSzPct val="25000"/>
            </a:pPr>
            <a:r>
              <a:rPr lang="en-US" sz="1600" dirty="0">
                <a:latin typeface="Calibri"/>
                <a:ea typeface="Calibri"/>
                <a:cs typeface="Calibri"/>
                <a:sym typeface="Calibri"/>
              </a:rPr>
              <a:t>a= </a:t>
            </a:r>
            <a:r>
              <a:rPr lang="en-US" sz="1600" dirty="0" err="1">
                <a:latin typeface="Calibri"/>
                <a:ea typeface="Calibri"/>
                <a:cs typeface="Calibri"/>
                <a:sym typeface="Calibri"/>
              </a:rPr>
              <a:t>averageRNFLthickness</a:t>
            </a:r>
            <a:r>
              <a:rPr lang="en-US" sz="1600" dirty="0">
                <a:latin typeface="Calibri"/>
                <a:ea typeface="Calibri"/>
                <a:cs typeface="Calibri"/>
                <a:sym typeface="Calibri"/>
              </a:rPr>
              <a:t>*10870*d</a:t>
            </a:r>
          </a:p>
          <a:p>
            <a:pPr algn="ctr">
              <a:buSzPct val="25000"/>
            </a:pPr>
            <a:r>
              <a:rPr lang="en-US" sz="1600" dirty="0" err="1">
                <a:latin typeface="Calibri"/>
                <a:ea typeface="Calibri"/>
                <a:cs typeface="Calibri"/>
                <a:sym typeface="Calibri"/>
              </a:rPr>
              <a:t>OCTrgc</a:t>
            </a:r>
            <a:r>
              <a:rPr lang="en-US" sz="1600" dirty="0">
                <a:latin typeface="Calibri"/>
                <a:ea typeface="Calibri"/>
                <a:cs typeface="Calibri"/>
                <a:sym typeface="Calibri"/>
              </a:rPr>
              <a:t>=10^({(log(a)*10]-c}*0.1)</a:t>
            </a:r>
          </a:p>
        </p:txBody>
      </p:sp>
      <p:grpSp>
        <p:nvGrpSpPr>
          <p:cNvPr id="211" name="Shape 211"/>
          <p:cNvGrpSpPr/>
          <p:nvPr/>
        </p:nvGrpSpPr>
        <p:grpSpPr>
          <a:xfrm>
            <a:off x="946354" y="2847945"/>
            <a:ext cx="3296779" cy="1138436"/>
            <a:chOff x="568164" y="2521812"/>
            <a:chExt cx="3497611" cy="956726"/>
          </a:xfrm>
        </p:grpSpPr>
        <p:sp>
          <p:nvSpPr>
            <p:cNvPr id="212" name="Shape 212"/>
            <p:cNvSpPr txBox="1"/>
            <p:nvPr/>
          </p:nvSpPr>
          <p:spPr>
            <a:xfrm>
              <a:off x="1226136" y="2521812"/>
              <a:ext cx="2839639" cy="956726"/>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m=[0.054*(</a:t>
              </a:r>
              <a:r>
                <a:rPr lang="en-US" sz="1600" dirty="0" err="1">
                  <a:latin typeface="Calibri"/>
                  <a:ea typeface="Calibri"/>
                  <a:cs typeface="Calibri"/>
                  <a:sym typeface="Calibri"/>
                </a:rPr>
                <a:t>ec</a:t>
              </a:r>
              <a:r>
                <a:rPr lang="en-US" sz="1600" dirty="0">
                  <a:latin typeface="Calibri"/>
                  <a:ea typeface="Calibri"/>
                  <a:cs typeface="Calibri"/>
                  <a:sym typeface="Calibri"/>
                </a:rPr>
                <a:t>*1.32)]+0.9</a:t>
              </a:r>
            </a:p>
            <a:p>
              <a:pPr algn="ctr">
                <a:buSzPct val="25000"/>
              </a:pPr>
              <a:r>
                <a:rPr lang="en-US" sz="1600" dirty="0">
                  <a:latin typeface="Calibri"/>
                  <a:ea typeface="Calibri"/>
                  <a:cs typeface="Calibri"/>
                  <a:sym typeface="Calibri"/>
                </a:rPr>
                <a:t> b=[-1.5*(</a:t>
              </a:r>
              <a:r>
                <a:rPr lang="en-US" sz="1600" dirty="0" err="1">
                  <a:latin typeface="Calibri"/>
                  <a:ea typeface="Calibri"/>
                  <a:cs typeface="Calibri"/>
                  <a:sym typeface="Calibri"/>
                </a:rPr>
                <a:t>ec</a:t>
              </a:r>
              <a:r>
                <a:rPr lang="en-US" sz="1600" dirty="0">
                  <a:latin typeface="Calibri"/>
                  <a:ea typeface="Calibri"/>
                  <a:cs typeface="Calibri"/>
                  <a:sym typeface="Calibri"/>
                </a:rPr>
                <a:t>*1.32)]-14.8</a:t>
              </a:r>
            </a:p>
            <a:p>
              <a:pPr algn="ctr">
                <a:buSzPct val="25000"/>
              </a:pPr>
              <a:r>
                <a:rPr lang="en-US" sz="1600" dirty="0">
                  <a:latin typeface="Calibri"/>
                  <a:ea typeface="Calibri"/>
                  <a:cs typeface="Calibri"/>
                  <a:sym typeface="Calibri"/>
                </a:rPr>
                <a:t> </a:t>
              </a:r>
              <a:r>
                <a:rPr lang="en-US" sz="1600" dirty="0" err="1">
                  <a:latin typeface="Calibri"/>
                  <a:ea typeface="Calibri"/>
                  <a:cs typeface="Calibri"/>
                  <a:sym typeface="Calibri"/>
                </a:rPr>
                <a:t>gc</a:t>
              </a:r>
              <a:r>
                <a:rPr lang="en-US" sz="1600" dirty="0">
                  <a:latin typeface="Calibri"/>
                  <a:ea typeface="Calibri"/>
                  <a:cs typeface="Calibri"/>
                  <a:sym typeface="Calibri"/>
                </a:rPr>
                <a:t>={[(s-1)-b]/m}+4.7</a:t>
              </a:r>
            </a:p>
            <a:p>
              <a:pPr algn="ctr">
                <a:buSzPct val="25000"/>
              </a:pPr>
              <a:r>
                <a:rPr lang="en-US" sz="1600" dirty="0" err="1">
                  <a:latin typeface="Calibri"/>
                  <a:ea typeface="Calibri"/>
                  <a:cs typeface="Calibri"/>
                  <a:sym typeface="Calibri"/>
                </a:rPr>
                <a:t>SAPrgc</a:t>
              </a:r>
              <a:r>
                <a:rPr lang="en-US" sz="1600" dirty="0">
                  <a:latin typeface="Calibri"/>
                  <a:ea typeface="Calibri"/>
                  <a:cs typeface="Calibri"/>
                  <a:sym typeface="Calibri"/>
                </a:rPr>
                <a:t>=∑10^(</a:t>
              </a:r>
              <a:r>
                <a:rPr lang="en-US" sz="1600" dirty="0" err="1">
                  <a:latin typeface="Calibri"/>
                  <a:ea typeface="Calibri"/>
                  <a:cs typeface="Calibri"/>
                  <a:sym typeface="Calibri"/>
                </a:rPr>
                <a:t>gc</a:t>
              </a:r>
              <a:r>
                <a:rPr lang="en-US" sz="1600" dirty="0">
                  <a:latin typeface="Calibri"/>
                  <a:ea typeface="Calibri"/>
                  <a:cs typeface="Calibri"/>
                  <a:sym typeface="Calibri"/>
                </a:rPr>
                <a:t>*0.1)</a:t>
              </a:r>
            </a:p>
          </p:txBody>
        </p:sp>
        <p:sp>
          <p:nvSpPr>
            <p:cNvPr id="213" name="Shape 213"/>
            <p:cNvSpPr txBox="1"/>
            <p:nvPr/>
          </p:nvSpPr>
          <p:spPr>
            <a:xfrm>
              <a:off x="568164" y="2921229"/>
              <a:ext cx="579166" cy="195328"/>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SAP</a:t>
              </a:r>
            </a:p>
          </p:txBody>
        </p:sp>
      </p:grpSp>
      <p:sp>
        <p:nvSpPr>
          <p:cNvPr id="214" name="Shape 214"/>
          <p:cNvSpPr txBox="1"/>
          <p:nvPr/>
        </p:nvSpPr>
        <p:spPr>
          <a:xfrm>
            <a:off x="4632865" y="3278675"/>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OCT</a:t>
            </a:r>
          </a:p>
        </p:txBody>
      </p:sp>
      <p:sp>
        <p:nvSpPr>
          <p:cNvPr id="216" name="Shape 216"/>
          <p:cNvSpPr/>
          <p:nvPr/>
        </p:nvSpPr>
        <p:spPr>
          <a:xfrm rot="-1800567">
            <a:off x="3435892"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1775301" y="5139804"/>
            <a:ext cx="6141478" cy="461665"/>
          </a:xfrm>
          <a:prstGeom prst="rect">
            <a:avLst/>
          </a:prstGeom>
          <a:noFill/>
        </p:spPr>
        <p:txBody>
          <a:bodyPr wrap="square" rtlCol="0">
            <a:spAutoFit/>
          </a:bodyPr>
          <a:lstStyle/>
          <a:p>
            <a:r>
              <a:rPr lang="en-US" altLang="ja-JP" sz="2400" dirty="0" err="1">
                <a:latin typeface="Calibri"/>
                <a:ea typeface="Calibri"/>
                <a:cs typeface="Calibri"/>
                <a:sym typeface="Calibri"/>
              </a:rPr>
              <a:t>wrgc</a:t>
            </a:r>
            <a:r>
              <a:rPr lang="en-US" altLang="ja-JP" sz="2400" dirty="0">
                <a:latin typeface="Calibri"/>
                <a:ea typeface="Calibri"/>
                <a:cs typeface="Calibri"/>
                <a:sym typeface="Calibri"/>
              </a:rPr>
              <a:t>=(1+MD/30)*</a:t>
            </a:r>
            <a:r>
              <a:rPr lang="en-US" altLang="ja-JP" sz="2400" dirty="0" err="1">
                <a:latin typeface="Calibri"/>
                <a:ea typeface="Calibri"/>
                <a:cs typeface="Calibri"/>
                <a:sym typeface="Calibri"/>
              </a:rPr>
              <a:t>OCTrgc</a:t>
            </a:r>
            <a:r>
              <a:rPr lang="en-US" altLang="ja-JP" sz="2400" dirty="0">
                <a:latin typeface="Calibri"/>
                <a:ea typeface="Calibri"/>
                <a:cs typeface="Calibri"/>
                <a:sym typeface="Calibri"/>
              </a:rPr>
              <a:t>+(-MD/30)*</a:t>
            </a:r>
            <a:r>
              <a:rPr lang="en-US" altLang="ja-JP" sz="2400" dirty="0" err="1">
                <a:latin typeface="Calibri"/>
                <a:ea typeface="Calibri"/>
                <a:cs typeface="Calibri"/>
                <a:sym typeface="Calibri"/>
              </a:rPr>
              <a:t>SAPrgc</a:t>
            </a:r>
            <a:endParaRPr lang="en-US" altLang="ja-JP" sz="2400"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
        <p:nvSpPr>
          <p:cNvPr id="15" name="Shape 216"/>
          <p:cNvSpPr/>
          <p:nvPr/>
        </p:nvSpPr>
        <p:spPr>
          <a:xfrm rot="1800000">
            <a:off x="5703695"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51282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144300"/>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4947565"/>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378837"/>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542197"/>
          </a:xfrm>
          <a:prstGeom prst="rect">
            <a:avLst/>
          </a:prstGeom>
          <a:noFill/>
          <a:ln>
            <a:solidFill>
              <a:schemeClr val="tx1"/>
            </a:solidFill>
          </a:ln>
        </p:spPr>
        <p:txBody>
          <a:bodyPr lIns="68569" tIns="34275" rIns="68569" bIns="34275" anchor="t" anchorCtr="0">
            <a:noAutofit/>
          </a:bodyPr>
          <a:lstStyle/>
          <a:p>
            <a:r>
              <a:rPr lang="en-US" altLang="ja-JP" sz="2100" dirty="0">
                <a:solidFill>
                  <a:srgbClr val="000000"/>
                </a:solidFill>
                <a:latin typeface="Arial" panose="020B0604020202020204" pitchFamily="34" charset="0"/>
              </a:rPr>
              <a:t>d = (−0.007*age) + 1.4 </a:t>
            </a:r>
            <a:endParaRPr lang="en-US" altLang="ja-JP" sz="2100" dirty="0"/>
          </a:p>
          <a:p>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smtClean="0">
                <a:solidFill>
                  <a:srgbClr val="FF0000"/>
                </a:solidFill>
                <a:latin typeface="Arial" panose="020B0604020202020204" pitchFamily="34" charset="0"/>
              </a:rPr>
              <a:t>average temporal </a:t>
            </a:r>
            <a:r>
              <a:rPr lang="en-US" altLang="ja-JP" sz="2100" dirty="0" err="1" smtClean="0">
                <a:solidFill>
                  <a:srgbClr val="FF0000"/>
                </a:solidFill>
                <a:latin typeface="Arial" panose="020B0604020202020204" pitchFamily="34" charset="0"/>
              </a:rPr>
              <a:t>cpRNFL</a:t>
            </a:r>
            <a:r>
              <a:rPr lang="en-US" altLang="ja-JP" sz="2100" dirty="0" smtClean="0">
                <a:solidFill>
                  <a:srgbClr val="FF0000"/>
                </a:solidFill>
                <a:latin typeface="Arial" panose="020B0604020202020204" pitchFamily="34" charset="0"/>
              </a:rPr>
              <a:t> thickness</a:t>
            </a:r>
            <a:r>
              <a:rPr lang="en-US" altLang="ja-JP" sz="2100" dirty="0" smtClean="0">
                <a:solidFill>
                  <a:srgbClr val="000000"/>
                </a:solidFill>
                <a:latin typeface="Arial" panose="020B0604020202020204" pitchFamily="34" charset="0"/>
              </a:rPr>
              <a:t>*</a:t>
            </a:r>
            <a:r>
              <a:rPr lang="en-US" altLang="ja-JP" sz="2100" dirty="0" smtClean="0">
                <a:solidFill>
                  <a:srgbClr val="0070C0"/>
                </a:solidFill>
                <a:latin typeface="Arial" panose="020B0604020202020204" pitchFamily="34" charset="0"/>
              </a:rPr>
              <a:t>0.5</a:t>
            </a:r>
            <a:r>
              <a:rPr lang="en-US" altLang="ja-JP" sz="2100" dirty="0" smtClean="0">
                <a:solidFill>
                  <a:srgbClr val="000000"/>
                </a:solidFill>
                <a:latin typeface="Arial" panose="020B0604020202020204" pitchFamily="34" charset="0"/>
              </a:rPr>
              <a:t>*10870*d </a:t>
            </a:r>
          </a:p>
          <a:p>
            <a:r>
              <a:rPr lang="en-US" altLang="ja-JP" sz="2100" dirty="0" smtClean="0">
                <a:solidFill>
                  <a:srgbClr val="000000"/>
                </a:solidFill>
                <a:latin typeface="Arial" panose="020B0604020202020204" pitchFamily="34" charset="0"/>
              </a:rPr>
              <a:t>Macular </a:t>
            </a:r>
            <a:r>
              <a:rPr lang="en-US" altLang="ja-JP" sz="2100" dirty="0" err="1">
                <a:solidFill>
                  <a:srgbClr val="000000"/>
                </a:solidFill>
                <a:latin typeface="Arial" panose="020B0604020202020204" pitchFamily="34" charset="0"/>
              </a:rPr>
              <a:t>OCTrgc</a:t>
            </a:r>
            <a:r>
              <a:rPr lang="en-US" altLang="ja-JP" sz="2100" dirty="0">
                <a:solidFill>
                  <a:srgbClr val="000000"/>
                </a:solidFill>
                <a:latin typeface="Arial" panose="020B0604020202020204" pitchFamily="34" charset="0"/>
              </a:rPr>
              <a:t> = 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sz="1350" dirty="0" err="1" smtClean="0">
                <a:latin typeface="Calibri"/>
                <a:ea typeface="Calibri"/>
                <a:cs typeface="Calibri"/>
                <a:sym typeface="Calibri"/>
              </a:rPr>
              <a:t>Chunwei</a:t>
            </a:r>
            <a:r>
              <a:rPr lang="en-US" sz="1350" dirty="0" smtClean="0">
                <a:latin typeface="Calibri"/>
                <a:ea typeface="Calibri"/>
                <a:cs typeface="Calibri"/>
                <a:sym typeface="Calibri"/>
              </a:rPr>
              <a:t> Zhang, </a:t>
            </a:r>
            <a:r>
              <a:rPr lang="en-US" sz="1350" dirty="0">
                <a:latin typeface="Calibri"/>
                <a:ea typeface="Calibri"/>
                <a:cs typeface="Calibri"/>
                <a:sym typeface="Calibri"/>
              </a:rPr>
              <a:t>et al, </a:t>
            </a:r>
            <a:r>
              <a:rPr lang="en-US" sz="1350" dirty="0" err="1" smtClean="0">
                <a:latin typeface="Calibri"/>
                <a:ea typeface="Calibri"/>
                <a:cs typeface="Calibri"/>
                <a:sym typeface="Calibri"/>
              </a:rPr>
              <a:t>Ophthalmolgy</a:t>
            </a:r>
            <a:r>
              <a:rPr lang="en-US" sz="1350" dirty="0" smtClean="0">
                <a:latin typeface="Calibri"/>
                <a:ea typeface="Calibri"/>
                <a:cs typeface="Calibri"/>
                <a:sym typeface="Calibri"/>
              </a:rPr>
              <a:t>. 2014</a:t>
            </a:r>
            <a:endParaRPr lang="en-US" sz="1350"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14" name="Group 13"/>
          <p:cNvGrpSpPr/>
          <p:nvPr/>
        </p:nvGrpSpPr>
        <p:grpSpPr>
          <a:xfrm>
            <a:off x="3536838" y="4074068"/>
            <a:ext cx="2124299" cy="2535634"/>
            <a:chOff x="5657849" y="1779073"/>
            <a:chExt cx="3397299" cy="3726443"/>
          </a:xfrm>
        </p:grpSpPr>
        <p:sp>
          <p:nvSpPr>
            <p:cNvPr id="15" name="Oval 1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53300" y="3833811"/>
              <a:ext cx="806400" cy="80640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6651248" y="1779073"/>
              <a:ext cx="1410501" cy="542781"/>
            </a:xfrm>
            <a:prstGeom prst="rect">
              <a:avLst/>
            </a:prstGeom>
            <a:noFill/>
          </p:spPr>
          <p:txBody>
            <a:bodyPr wrap="none" rtlCol="0">
              <a:spAutoFit/>
            </a:bodyPr>
            <a:lstStyle/>
            <a:p>
              <a:pPr algn="ctr"/>
              <a:r>
                <a:rPr lang="en-US" dirty="0" err="1" smtClean="0"/>
                <a:t>cpRNFL</a:t>
              </a:r>
              <a:endParaRPr lang="en-US" dirty="0"/>
            </a:p>
          </p:txBody>
        </p:sp>
        <p:sp>
          <p:nvSpPr>
            <p:cNvPr id="18" name="TextBox 17"/>
            <p:cNvSpPr txBox="1"/>
            <p:nvPr/>
          </p:nvSpPr>
          <p:spPr>
            <a:xfrm>
              <a:off x="6928119" y="3128724"/>
              <a:ext cx="856760" cy="542781"/>
            </a:xfrm>
            <a:prstGeom prst="rect">
              <a:avLst/>
            </a:prstGeom>
            <a:noFill/>
          </p:spPr>
          <p:txBody>
            <a:bodyPr wrap="none" rtlCol="0">
              <a:spAutoFit/>
            </a:bodyPr>
            <a:lstStyle/>
            <a:p>
              <a:pPr algn="ctr"/>
              <a:r>
                <a:rPr lang="en-US" dirty="0" smtClean="0"/>
                <a:t>360</a:t>
              </a:r>
              <a:endParaRPr lang="en-US" dirty="0"/>
            </a:p>
          </p:txBody>
        </p:sp>
        <p:sp>
          <p:nvSpPr>
            <p:cNvPr id="19" name="TextBox 18"/>
            <p:cNvSpPr txBox="1"/>
            <p:nvPr/>
          </p:nvSpPr>
          <p:spPr>
            <a:xfrm>
              <a:off x="6928119" y="4649217"/>
              <a:ext cx="856760" cy="542781"/>
            </a:xfrm>
            <a:prstGeom prst="rect">
              <a:avLst/>
            </a:prstGeom>
            <a:noFill/>
          </p:spPr>
          <p:txBody>
            <a:bodyPr wrap="none" rtlCol="0">
              <a:spAutoFit/>
            </a:bodyPr>
            <a:lstStyle/>
            <a:p>
              <a:pPr algn="ctr"/>
              <a:r>
                <a:rPr lang="en-US" dirty="0" smtClean="0"/>
                <a:t>180</a:t>
              </a:r>
              <a:endParaRPr lang="en-US" dirty="0"/>
            </a:p>
          </p:txBody>
        </p:sp>
        <p:sp>
          <p:nvSpPr>
            <p:cNvPr id="20" name="TextBox 19"/>
            <p:cNvSpPr txBox="1"/>
            <p:nvPr/>
          </p:nvSpPr>
          <p:spPr>
            <a:xfrm>
              <a:off x="5657849" y="5053198"/>
              <a:ext cx="3397299" cy="452318"/>
            </a:xfrm>
            <a:prstGeom prst="rect">
              <a:avLst/>
            </a:prstGeom>
            <a:noFill/>
          </p:spPr>
          <p:txBody>
            <a:bodyPr wrap="none" rtlCol="0">
              <a:spAutoFit/>
            </a:bodyPr>
            <a:lstStyle/>
            <a:p>
              <a:pPr algn="ctr"/>
              <a:r>
                <a:rPr lang="en-US" sz="1400" dirty="0" smtClean="0"/>
                <a:t>Zhang C. Ophthalmol 2014</a:t>
              </a:r>
              <a:endParaRPr lang="en-US" sz="1400" dirty="0"/>
            </a:p>
          </p:txBody>
        </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背景</a:t>
            </a:r>
          </a:p>
        </p:txBody>
      </p:sp>
      <p:sp>
        <p:nvSpPr>
          <p:cNvPr id="3" name="正方形/長方形 2"/>
          <p:cNvSpPr/>
          <p:nvPr/>
        </p:nvSpPr>
        <p:spPr>
          <a:xfrm>
            <a:off x="895191" y="1739812"/>
            <a:ext cx="7422092" cy="2308324"/>
          </a:xfrm>
          <a:prstGeom prst="rect">
            <a:avLst/>
          </a:prstGeom>
        </p:spPr>
        <p:txBody>
          <a:bodyPr wrap="square">
            <a:spAutoFit/>
          </a:bodyPr>
          <a:lstStyle/>
          <a:p>
            <a:pPr>
              <a:lnSpc>
                <a:spcPct val="20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a:t>
            </a:r>
            <a:r>
              <a:rPr lang="ja-JP" altLang="ja-JP" sz="2400" kern="100" dirty="0" smtClean="0">
                <a:latin typeface="+mn-ea"/>
                <a:cs typeface="Century" panose="02040604050505020304" pitchFamily="18" charset="0"/>
              </a:rPr>
              <a:t>集中</a:t>
            </a:r>
            <a:r>
              <a:rPr lang="en-US" altLang="ja-JP" sz="2400" dirty="0">
                <a:latin typeface="+mn-ea"/>
                <a:cs typeface="Calibri"/>
                <a:sym typeface="Calibri"/>
              </a:rPr>
              <a:t>¹⁾</a:t>
            </a:r>
            <a:r>
              <a:rPr lang="ja-JP" altLang="ja-JP" sz="2400" kern="100" dirty="0" smtClean="0">
                <a:latin typeface="+mn-ea"/>
                <a:cs typeface="Century" panose="02040604050505020304" pitchFamily="18" charset="0"/>
              </a:rPr>
              <a:t>しており</a:t>
            </a:r>
            <a:r>
              <a:rPr lang="ja-JP" altLang="en-US" sz="2400" kern="100" dirty="0" smtClean="0">
                <a:latin typeface="+mn-ea"/>
                <a:cs typeface="Century" panose="02040604050505020304" pitchFamily="18" charset="0"/>
              </a:rPr>
              <a:t>、</a:t>
            </a:r>
            <a:r>
              <a:rPr lang="ja-JP" altLang="ja-JP" sz="2400" kern="100" dirty="0" smtClean="0">
                <a:latin typeface="+mn-ea"/>
                <a:cs typeface="Century" panose="02040604050505020304" pitchFamily="18" charset="0"/>
              </a:rPr>
              <a:t>黄斑</a:t>
            </a:r>
            <a:r>
              <a:rPr lang="ja-JP" altLang="ja-JP" sz="2400" kern="100" dirty="0">
                <a:latin typeface="+mn-ea"/>
                <a:cs typeface="Century" panose="02040604050505020304" pitchFamily="18" charset="0"/>
              </a:rPr>
              <a:t>の機能と構造の関係を分析すること</a:t>
            </a:r>
            <a:r>
              <a:rPr lang="ja-JP" altLang="ja-JP" sz="2400" kern="100" dirty="0" smtClean="0">
                <a:latin typeface="+mn-ea"/>
                <a:cs typeface="Century" panose="02040604050505020304" pitchFamily="18" charset="0"/>
              </a:rPr>
              <a:t>は</a:t>
            </a:r>
            <a:r>
              <a:rPr lang="ja-JP" altLang="en-US" sz="2400" kern="100" dirty="0" smtClean="0">
                <a:latin typeface="+mn-ea"/>
                <a:cs typeface="Century" panose="02040604050505020304" pitchFamily="18" charset="0"/>
              </a:rPr>
              <a:t>視覚の理解</a:t>
            </a:r>
            <a:endParaRPr lang="en-US" altLang="ja-JP" sz="2400" kern="100" dirty="0">
              <a:latin typeface="+mn-ea"/>
              <a:cs typeface="Century" panose="02040604050505020304" pitchFamily="18" charset="0"/>
            </a:endParaRPr>
          </a:p>
          <a:p>
            <a:pPr>
              <a:lnSpc>
                <a:spcPct val="200000"/>
              </a:lnSpc>
            </a:pPr>
            <a:r>
              <a:rPr lang="ja-JP" altLang="en-US" sz="2400" kern="100" dirty="0" smtClean="0">
                <a:latin typeface="+mn-ea"/>
                <a:cs typeface="Century" panose="02040604050505020304" pitchFamily="18" charset="0"/>
              </a:rPr>
              <a:t>ひいては</a:t>
            </a:r>
            <a:r>
              <a:rPr lang="ja-JP" altLang="ja-JP" sz="2400" kern="100" dirty="0" smtClean="0">
                <a:latin typeface="+mn-ea"/>
                <a:cs typeface="Century" panose="02040604050505020304" pitchFamily="18" charset="0"/>
              </a:rPr>
              <a:t>緑内障</a:t>
            </a:r>
            <a:r>
              <a:rPr lang="ja-JP" altLang="ja-JP" sz="2400" kern="100" dirty="0">
                <a:latin typeface="+mn-ea"/>
                <a:cs typeface="Century" panose="02040604050505020304" pitchFamily="18" charset="0"/>
              </a:rPr>
              <a:t>の早期発見、経過観察</a:t>
            </a:r>
            <a:r>
              <a:rPr lang="ja-JP" altLang="ja-JP" sz="2400" kern="100" dirty="0" smtClean="0">
                <a:latin typeface="+mn-ea"/>
                <a:cs typeface="Century" panose="02040604050505020304" pitchFamily="18" charset="0"/>
              </a:rPr>
              <a:t>に重要</a:t>
            </a:r>
            <a:r>
              <a:rPr lang="ja-JP" altLang="ja-JP" sz="2400" kern="100" dirty="0">
                <a:latin typeface="+mn-ea"/>
                <a:cs typeface="Century" panose="02040604050505020304" pitchFamily="18" charset="0"/>
              </a:rPr>
              <a:t>である。</a:t>
            </a:r>
            <a:endParaRPr lang="ja-JP" altLang="en-US" sz="2400" dirty="0"/>
          </a:p>
        </p:txBody>
      </p:sp>
      <p:sp>
        <p:nvSpPr>
          <p:cNvPr id="4" name="Shape 227"/>
          <p:cNvSpPr/>
          <p:nvPr/>
        </p:nvSpPr>
        <p:spPr>
          <a:xfrm>
            <a:off x="4121624" y="5956357"/>
            <a:ext cx="5022376" cy="338554"/>
          </a:xfrm>
          <a:prstGeom prst="rect">
            <a:avLst/>
          </a:prstGeom>
          <a:noFill/>
          <a:ln>
            <a:noFill/>
          </a:ln>
        </p:spPr>
        <p:txBody>
          <a:bodyPr lIns="91425" tIns="45700" rIns="91425" bIns="45700" anchor="t" anchorCtr="0">
            <a:noAutofit/>
          </a:bodyPr>
          <a:lstStyle/>
          <a:p>
            <a:pPr lvl="0">
              <a:buSzPct val="25000"/>
            </a:pPr>
            <a:r>
              <a:rPr lang="en-US" sz="1400" dirty="0">
                <a:solidFill>
                  <a:schemeClr val="tx1"/>
                </a:solidFill>
                <a:cs typeface="Calibri"/>
                <a:sym typeface="Calibri"/>
              </a:rPr>
              <a:t>¹⁾ </a:t>
            </a:r>
            <a:r>
              <a:rPr lang="en-US" sz="1400" dirty="0" err="1" smtClean="0">
                <a:solidFill>
                  <a:schemeClr val="tx1"/>
                </a:solidFill>
                <a:cs typeface="Calibri"/>
                <a:sym typeface="Calibri"/>
              </a:rPr>
              <a:t>C.A.Curio</a:t>
            </a:r>
            <a:r>
              <a:rPr lang="en-US" sz="1400" dirty="0" smtClean="0">
                <a:solidFill>
                  <a:schemeClr val="tx1"/>
                </a:solidFill>
                <a:cs typeface="Calibri"/>
                <a:sym typeface="Calibri"/>
              </a:rPr>
              <a:t> and </a:t>
            </a:r>
            <a:r>
              <a:rPr lang="en-US" sz="1400" dirty="0" err="1" smtClean="0">
                <a:solidFill>
                  <a:schemeClr val="tx1"/>
                </a:solidFill>
                <a:cs typeface="Calibri"/>
                <a:sym typeface="Calibri"/>
              </a:rPr>
              <a:t>K.A.Allen,Journal</a:t>
            </a:r>
            <a:r>
              <a:rPr lang="en-US" sz="1400" dirty="0" smtClean="0">
                <a:solidFill>
                  <a:schemeClr val="tx1"/>
                </a:solidFill>
                <a:cs typeface="Calibri"/>
                <a:sym typeface="Calibri"/>
              </a:rPr>
              <a:t> of Comparative Neurology. </a:t>
            </a:r>
            <a:r>
              <a:rPr lang="en-US" sz="1400" dirty="0" smtClean="0">
                <a:cs typeface="Calibri"/>
                <a:sym typeface="Calibri"/>
              </a:rPr>
              <a:t>1990</a:t>
            </a:r>
            <a:endParaRPr lang="en-US" sz="1400" dirty="0">
              <a:solidFill>
                <a:schemeClr val="tx1"/>
              </a:solidFill>
              <a:cs typeface="Calibri"/>
              <a:sym typeface="Calibri"/>
            </a:endParaRPr>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from </a:t>
            </a:r>
            <a:r>
              <a:rPr lang="en-US" dirty="0" err="1" smtClean="0"/>
              <a:t>cpRNFLT</a:t>
            </a:r>
            <a:r>
              <a:rPr lang="en-US" dirty="0" smtClean="0"/>
              <a:t> </a:t>
            </a:r>
            <a:br>
              <a:rPr lang="en-US" dirty="0" smtClean="0"/>
            </a:br>
            <a:r>
              <a:rPr lang="en-US" dirty="0" smtClean="0"/>
              <a:t>360 degree vs. 180 degree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01800"/>
            <a:ext cx="5486400" cy="3657600"/>
          </a:xfrm>
          <a:prstGeom prst="rect">
            <a:avLst/>
          </a:prstGeom>
        </p:spPr>
      </p:pic>
      <p:sp>
        <p:nvSpPr>
          <p:cNvPr id="5" name="TextBox 4"/>
          <p:cNvSpPr txBox="1"/>
          <p:nvPr/>
        </p:nvSpPr>
        <p:spPr>
          <a:xfrm>
            <a:off x="3560377" y="5905500"/>
            <a:ext cx="2993705" cy="369332"/>
          </a:xfrm>
          <a:prstGeom prst="rect">
            <a:avLst/>
          </a:prstGeom>
          <a:noFill/>
        </p:spPr>
        <p:txBody>
          <a:bodyPr wrap="none" rtlCol="0">
            <a:spAutoFit/>
          </a:bodyPr>
          <a:lstStyle/>
          <a:p>
            <a:r>
              <a:rPr lang="en-US" dirty="0" smtClean="0"/>
              <a:t>360 degree was better model </a:t>
            </a:r>
            <a:endParaRPr lang="en-US"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a:t>
            </a:r>
            <a:r>
              <a:rPr lang="ja-JP" altLang="ja-JP" kern="100" dirty="0" smtClean="0">
                <a:latin typeface="+mn-ea"/>
                <a:cs typeface="Century" panose="02040604050505020304" pitchFamily="18" charset="0"/>
              </a:rPr>
              <a:t>集中</a:t>
            </a:r>
            <a:r>
              <a:rPr lang="en-US" altLang="ja-JP" kern="100" dirty="0" smtClean="0">
                <a:latin typeface="+mn-ea"/>
                <a:cs typeface="Century" panose="02040604050505020304" pitchFamily="18" charset="0"/>
              </a:rPr>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551054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1690689"/>
            <a:ext cx="8521700" cy="40767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5" y="1750070"/>
            <a:ext cx="9418046" cy="3778250"/>
          </a:xfrm>
          <a:prstGeom prst="rect">
            <a:avLst/>
          </a:prstGeom>
        </p:spPr>
      </p:pic>
    </p:spTree>
    <p:extLst>
      <p:ext uri="{BB962C8B-B14F-4D97-AF65-F5344CB8AC3E}">
        <p14:creationId xmlns:p14="http://schemas.microsoft.com/office/powerpoint/2010/main" val="5947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149" y="365126"/>
            <a:ext cx="7682837" cy="1325563"/>
          </a:xfrm>
        </p:spPr>
        <p:txBody>
          <a:bodyPr/>
          <a:lstStyle/>
          <a:p>
            <a:r>
              <a:rPr lang="en-US" altLang="ja-JP" dirty="0" smtClean="0"/>
              <a:t>Displacement</a:t>
            </a:r>
            <a:r>
              <a:rPr lang="ja-JP" altLang="en-US" dirty="0" smtClean="0"/>
              <a:t>の方が</a:t>
            </a:r>
            <a:r>
              <a:rPr lang="en-US" altLang="ja-JP" dirty="0" smtClean="0"/>
              <a:t>OCT</a:t>
            </a:r>
            <a:r>
              <a:rPr lang="en-US" dirty="0" smtClean="0"/>
              <a:t>180</a:t>
            </a:r>
            <a:r>
              <a:rPr lang="en-US" altLang="ja-JP" dirty="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3148" y="1460311"/>
            <a:ext cx="7383747" cy="4788936"/>
          </a:xfrm>
          <a:prstGeom prst="rect">
            <a:avLst/>
          </a:prstGeom>
        </p:spPr>
      </p:pic>
    </p:spTree>
    <p:extLst>
      <p:ext uri="{BB962C8B-B14F-4D97-AF65-F5344CB8AC3E}">
        <p14:creationId xmlns:p14="http://schemas.microsoft.com/office/powerpoint/2010/main" val="697729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model</a:t>
            </a:r>
            <a:r>
              <a:rPr lang="ja-JP" altLang="en-US" sz="4000" dirty="0" smtClean="0"/>
              <a:t>は中心</a:t>
            </a:r>
            <a:r>
              <a:rPr lang="en-US" altLang="ja-JP" sz="4000" dirty="0" smtClean="0"/>
              <a:t>RGC</a:t>
            </a:r>
            <a:r>
              <a:rPr lang="ja-JP" altLang="en-US" sz="4000" dirty="0" smtClean="0"/>
              <a:t>は発散</a:t>
            </a:r>
            <a:endParaRPr lang="en-US" sz="4000" dirty="0"/>
          </a:p>
        </p:txBody>
      </p:sp>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Tree>
    <p:extLst>
      <p:ext uri="{BB962C8B-B14F-4D97-AF65-F5344CB8AC3E}">
        <p14:creationId xmlns:p14="http://schemas.microsoft.com/office/powerpoint/2010/main" val="148405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3935295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背景</a:t>
            </a:r>
            <a:endParaRPr kumimoji="1" lang="ja-JP" altLang="en-US" dirty="0"/>
          </a:p>
        </p:txBody>
      </p:sp>
      <p:sp>
        <p:nvSpPr>
          <p:cNvPr id="5" name="テキスト ボックス 4"/>
          <p:cNvSpPr txBox="1"/>
          <p:nvPr/>
        </p:nvSpPr>
        <p:spPr>
          <a:xfrm>
            <a:off x="848748" y="2846084"/>
            <a:ext cx="7666602" cy="646331"/>
          </a:xfrm>
          <a:prstGeom prst="rect">
            <a:avLst/>
          </a:prstGeom>
          <a:noFill/>
        </p:spPr>
        <p:txBody>
          <a:bodyPr wrap="square" rtlCol="0">
            <a:spAutoFit/>
          </a:bodyPr>
          <a:lstStyle/>
          <a:p>
            <a:r>
              <a:rPr kumimoji="1" lang="en-US" altLang="ja-JP" dirty="0" smtClean="0"/>
              <a:t>OCT</a:t>
            </a:r>
            <a:r>
              <a:rPr kumimoji="1" lang="ja-JP" altLang="en-US" dirty="0" smtClean="0"/>
              <a:t>の進歩により網膜の断層像を抽出可能となり網膜の層別の解析が可能になった</a:t>
            </a:r>
            <a:endParaRPr kumimoji="1" lang="ja-JP" altLang="en-US" dirty="0"/>
          </a:p>
        </p:txBody>
      </p:sp>
      <p:sp>
        <p:nvSpPr>
          <p:cNvPr id="6" name="テキスト ボックス 5"/>
          <p:cNvSpPr txBox="1"/>
          <p:nvPr/>
        </p:nvSpPr>
        <p:spPr>
          <a:xfrm>
            <a:off x="848748" y="5255403"/>
            <a:ext cx="7938791" cy="646331"/>
          </a:xfrm>
          <a:prstGeom prst="rect">
            <a:avLst/>
          </a:prstGeom>
          <a:noFill/>
        </p:spPr>
        <p:txBody>
          <a:bodyPr wrap="square" rtlCol="0">
            <a:spAutoFit/>
          </a:bodyPr>
          <a:lstStyle/>
          <a:p>
            <a:r>
              <a:rPr kumimoji="1" lang="ja-JP" altLang="en-US" dirty="0" smtClean="0"/>
              <a:t>近年では視野と</a:t>
            </a:r>
            <a:r>
              <a:rPr kumimoji="1" lang="en-US" altLang="ja-JP" dirty="0" smtClean="0"/>
              <a:t>OCT</a:t>
            </a:r>
            <a:r>
              <a:rPr kumimoji="1" lang="ja-JP" altLang="en-US" dirty="0" smtClean="0"/>
              <a:t>の解析結果から網膜神経節細胞（</a:t>
            </a:r>
            <a:r>
              <a:rPr kumimoji="1" lang="en-US" altLang="ja-JP" dirty="0" smtClean="0"/>
              <a:t>retinal ganglion </a:t>
            </a:r>
            <a:r>
              <a:rPr kumimoji="1" lang="en-US" altLang="ja-JP" dirty="0" err="1" smtClean="0"/>
              <a:t>cell:RGC</a:t>
            </a:r>
            <a:r>
              <a:rPr kumimoji="1" lang="en-US" altLang="ja-JP" dirty="0" smtClean="0"/>
              <a:t>)</a:t>
            </a:r>
            <a:r>
              <a:rPr kumimoji="1" lang="ja-JP" altLang="en-US" dirty="0" smtClean="0"/>
              <a:t>の数を予測する方法が検討されている</a:t>
            </a:r>
            <a:endParaRPr kumimoji="1" lang="ja-JP" altLang="en-US" dirty="0"/>
          </a:p>
        </p:txBody>
      </p:sp>
      <p:sp>
        <p:nvSpPr>
          <p:cNvPr id="2" name="テキスト ボックス 1"/>
          <p:cNvSpPr txBox="1"/>
          <p:nvPr/>
        </p:nvSpPr>
        <p:spPr>
          <a:xfrm>
            <a:off x="848748" y="1827640"/>
            <a:ext cx="7666602" cy="646331"/>
          </a:xfrm>
          <a:prstGeom prst="rect">
            <a:avLst/>
          </a:prstGeom>
          <a:noFill/>
        </p:spPr>
        <p:txBody>
          <a:bodyPr wrap="square" rtlCol="0">
            <a:spAutoFit/>
          </a:bodyPr>
          <a:lstStyle/>
          <a:p>
            <a:r>
              <a:rPr kumimoji="1" lang="ja-JP" altLang="en-US" dirty="0" smtClean="0"/>
              <a:t>緑内障は構造的異常（網膜神経線維、網膜神経節細胞の障害）と機能的異常（視野異常）を特徴とする疾患</a:t>
            </a:r>
            <a:endParaRPr kumimoji="1" lang="ja-JP" altLang="en-US" dirty="0"/>
          </a:p>
        </p:txBody>
      </p:sp>
      <p:sp>
        <p:nvSpPr>
          <p:cNvPr id="7" name="正方形/長方形 6"/>
          <p:cNvSpPr/>
          <p:nvPr/>
        </p:nvSpPr>
        <p:spPr>
          <a:xfrm>
            <a:off x="848748" y="4050743"/>
            <a:ext cx="7783808" cy="646331"/>
          </a:xfrm>
          <a:prstGeom prst="rect">
            <a:avLst/>
          </a:prstGeom>
        </p:spPr>
        <p:txBody>
          <a:bodyPr wrap="square">
            <a:spAutoFit/>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が黄斑部に集中しており、黄斑の機能と構造の関係を分析することは緑内障の早期発見、経過観察には重要である。</a:t>
            </a:r>
            <a:endParaRPr lang="ja-JP" altLang="en-US" dirty="0"/>
          </a:p>
        </p:txBody>
      </p:sp>
    </p:spTree>
    <p:extLst>
      <p:ext uri="{BB962C8B-B14F-4D97-AF65-F5344CB8AC3E}">
        <p14:creationId xmlns:p14="http://schemas.microsoft.com/office/powerpoint/2010/main" val="2030938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56" y="474309"/>
            <a:ext cx="8897487" cy="1325563"/>
          </a:xfrm>
        </p:spPr>
        <p:txBody>
          <a:bodyPr/>
          <a:lstStyle/>
          <a:p>
            <a:r>
              <a:rPr lang="ja-JP" altLang="en-US" dirty="0" smtClean="0"/>
              <a:t>これまでの</a:t>
            </a:r>
            <a:r>
              <a:rPr lang="en-US" altLang="ja-JP" dirty="0" smtClean="0"/>
              <a:t>Structure-Function</a:t>
            </a:r>
            <a:r>
              <a:rPr lang="en-US" altLang="ja-JP" dirty="0"/>
              <a:t> </a:t>
            </a:r>
            <a:r>
              <a:rPr lang="en-US" altLang="ja-JP" dirty="0" smtClean="0"/>
              <a:t>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813659"/>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目的</a:t>
            </a:r>
            <a:endParaRPr kumimoji="1" lang="ja-JP" altLang="en-US" dirty="0"/>
          </a:p>
        </p:txBody>
      </p:sp>
      <p:sp>
        <p:nvSpPr>
          <p:cNvPr id="3" name="正方形/長方形 2"/>
          <p:cNvSpPr/>
          <p:nvPr/>
        </p:nvSpPr>
        <p:spPr>
          <a:xfrm>
            <a:off x="805737" y="1690689"/>
            <a:ext cx="7311129"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err="1">
                <a:latin typeface="+mn-ea"/>
                <a:cs typeface="Century" panose="02040604050505020304" pitchFamily="18" charset="0"/>
              </a:rPr>
              <a:t>Harwerth</a:t>
            </a:r>
            <a:r>
              <a:rPr lang="ja-JP" altLang="ja-JP" sz="2400" kern="100" dirty="0" err="1">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数算出方法を応用し、ハンフリー視野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数を算出し、検討したので報告する。</a:t>
            </a:r>
            <a:endParaRPr lang="ja-JP" altLang="ja-JP" sz="24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10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4136542123"/>
              </p:ext>
            </p:extLst>
          </p:nvPr>
        </p:nvGraphicFramePr>
        <p:xfrm>
          <a:off x="825530" y="3185049"/>
          <a:ext cx="7653867" cy="3508575"/>
        </p:xfrm>
        <a:graphic>
          <a:graphicData uri="http://schemas.openxmlformats.org/drawingml/2006/table">
            <a:tbl>
              <a:tblPr/>
              <a:tblGrid>
                <a:gridCol w="4922040"/>
                <a:gridCol w="2731827"/>
              </a:tblGrid>
              <a:tr h="65964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79256">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4693">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24982">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latin typeface="+mn-ea"/>
                <a:cs typeface="Calibri" panose="020F0502020204030204" pitchFamily="34" charset="0"/>
              </a:rPr>
              <a:t>132</a:t>
            </a:r>
            <a:r>
              <a:rPr lang="ja-JP" altLang="en-US" sz="2100" dirty="0" smtClean="0">
                <a:latin typeface="+mn-ea"/>
                <a:cs typeface="Calibri" panose="020F0502020204030204" pitchFamily="34" charset="0"/>
                <a:sym typeface="Arial"/>
              </a:rPr>
              <a:t>症例</a:t>
            </a:r>
            <a:r>
              <a:rPr lang="ja-JP" altLang="en-US" sz="2100" dirty="0">
                <a:latin typeface="+mn-ea"/>
                <a:cs typeface="Calibri" panose="020F0502020204030204" pitchFamily="34" charset="0"/>
                <a:sym typeface="Arial"/>
              </a:rPr>
              <a:t>、</a:t>
            </a:r>
            <a:r>
              <a:rPr lang="en-US" altLang="ja-JP" sz="2100" dirty="0" smtClean="0">
                <a:latin typeface="+mn-ea"/>
                <a:cs typeface="Calibri" panose="020F0502020204030204" pitchFamily="34" charset="0"/>
                <a:sym typeface="Arial"/>
              </a:rPr>
              <a:t>630</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8" name="Shape 151"/>
          <p:cNvSpPr/>
          <p:nvPr/>
        </p:nvSpPr>
        <p:spPr>
          <a:xfrm>
            <a:off x="6570491" y="4043621"/>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25</a:t>
            </a:r>
            <a:r>
              <a:rPr lang="en-US" sz="2400" b="1" dirty="0" smtClean="0">
                <a:solidFill>
                  <a:schemeClr val="tx1"/>
                </a:solidFill>
                <a:latin typeface="Calibri"/>
                <a:ea typeface="Calibri"/>
                <a:cs typeface="Calibri"/>
                <a:sym typeface="Calibri"/>
              </a:rPr>
              <a:t>8眼</a:t>
            </a:r>
            <a:endParaRPr lang="en-US" sz="2400" b="1" dirty="0">
              <a:solidFill>
                <a:schemeClr val="tx1"/>
              </a:solidFill>
              <a:latin typeface="Calibri"/>
              <a:ea typeface="Calibri"/>
              <a:cs typeface="Calibri"/>
              <a:sym typeface="Calibri"/>
            </a:endParaRPr>
          </a:p>
        </p:txBody>
      </p:sp>
      <p:sp>
        <p:nvSpPr>
          <p:cNvPr id="10" name="Shape 152"/>
          <p:cNvSpPr/>
          <p:nvPr/>
        </p:nvSpPr>
        <p:spPr>
          <a:xfrm>
            <a:off x="6570491" y="467522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357</a:t>
            </a:r>
            <a:r>
              <a:rPr lang="en-US" sz="2400" b="1" dirty="0" smtClean="0">
                <a:solidFill>
                  <a:schemeClr val="tx1"/>
                </a:solidFill>
                <a:latin typeface="Calibri"/>
                <a:ea typeface="Calibri"/>
                <a:cs typeface="Calibri"/>
                <a:sym typeface="Calibri"/>
              </a:rPr>
              <a:t>眼</a:t>
            </a:r>
            <a:endParaRPr lang="en-US" sz="2400" b="1" dirty="0">
              <a:solidFill>
                <a:schemeClr val="tx1"/>
              </a:solidFill>
              <a:latin typeface="Calibri"/>
              <a:ea typeface="Calibri"/>
              <a:cs typeface="Calibri"/>
              <a:sym typeface="Calibri"/>
            </a:endParaRPr>
          </a:p>
        </p:txBody>
      </p:sp>
      <p:sp>
        <p:nvSpPr>
          <p:cNvPr id="11" name="テキスト ボックス 10"/>
          <p:cNvSpPr txBox="1"/>
          <p:nvPr/>
        </p:nvSpPr>
        <p:spPr>
          <a:xfrm>
            <a:off x="1246199" y="3326044"/>
            <a:ext cx="3166251" cy="400110"/>
          </a:xfrm>
          <a:prstGeom prst="rect">
            <a:avLst/>
          </a:prstGeom>
          <a:noFill/>
        </p:spPr>
        <p:txBody>
          <a:bodyPr wrap="none" rtlCol="0">
            <a:spAutoFit/>
          </a:bodyPr>
          <a:lstStyle/>
          <a:p>
            <a:r>
              <a:rPr kumimoji="1" lang="ja-JP" altLang="en-US" sz="2000" b="1" dirty="0" smtClean="0">
                <a:solidFill>
                  <a:schemeClr val="tx1"/>
                </a:solidFill>
                <a:latin typeface="+mn-lt"/>
                <a:ea typeface="+mn-ea"/>
                <a:cs typeface="Calibri" panose="020F0502020204030204" pitchFamily="34" charset="0"/>
              </a:rPr>
              <a:t>原発開放隅角緑内障</a:t>
            </a:r>
            <a:r>
              <a:rPr kumimoji="1" lang="en-US" altLang="ja-JP" sz="2000" b="1" dirty="0" smtClean="0">
                <a:solidFill>
                  <a:schemeClr val="tx1"/>
                </a:solidFill>
                <a:latin typeface="+mn-lt"/>
                <a:ea typeface="+mn-ea"/>
                <a:cs typeface="Calibri" panose="020F0502020204030204" pitchFamily="34" charset="0"/>
              </a:rPr>
              <a:t>(</a:t>
            </a:r>
            <a:r>
              <a:rPr kumimoji="1" lang="ja-JP" altLang="en-US" sz="2000" b="1" dirty="0" smtClean="0">
                <a:solidFill>
                  <a:schemeClr val="tx1"/>
                </a:solidFill>
                <a:latin typeface="+mn-lt"/>
                <a:ea typeface="+mn-ea"/>
                <a:cs typeface="Calibri" panose="020F0502020204030204" pitchFamily="34" charset="0"/>
              </a:rPr>
              <a:t>広義</a:t>
            </a:r>
            <a:r>
              <a:rPr kumimoji="1" lang="en-US" altLang="ja-JP" sz="2000" b="1" dirty="0" smtClean="0">
                <a:solidFill>
                  <a:schemeClr val="tx1"/>
                </a:solidFill>
                <a:latin typeface="+mn-lt"/>
                <a:ea typeface="+mn-ea"/>
                <a:cs typeface="Calibri" panose="020F0502020204030204" pitchFamily="34" charset="0"/>
              </a:rPr>
              <a:t>)</a:t>
            </a:r>
            <a:endParaRPr kumimoji="1" lang="ja-JP" altLang="en-US" sz="2000" b="1" dirty="0">
              <a:solidFill>
                <a:schemeClr val="tx1"/>
              </a:solidFill>
              <a:latin typeface="+mn-lt"/>
              <a:ea typeface="+mn-ea"/>
              <a:cs typeface="Calibri" panose="020F0502020204030204" pitchFamily="34" charset="0"/>
            </a:endParaRPr>
          </a:p>
        </p:txBody>
      </p:sp>
      <p:sp>
        <p:nvSpPr>
          <p:cNvPr id="12" name="テキスト ボックス 11"/>
          <p:cNvSpPr txBox="1"/>
          <p:nvPr/>
        </p:nvSpPr>
        <p:spPr>
          <a:xfrm>
            <a:off x="1258272" y="4043656"/>
            <a:ext cx="2954655"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・開放隅角緑内障</a:t>
            </a:r>
            <a:r>
              <a:rPr kumimoji="1" lang="en-US" altLang="ja-JP" sz="2000" b="1" dirty="0" smtClean="0">
                <a:solidFill>
                  <a:schemeClr val="tx1"/>
                </a:solidFill>
                <a:latin typeface="+mn-ea"/>
                <a:ea typeface="+mn-ea"/>
                <a:cs typeface="Calibri" panose="020F0502020204030204" pitchFamily="34" charset="0"/>
              </a:rPr>
              <a:t>(</a:t>
            </a:r>
            <a:r>
              <a:rPr kumimoji="1" lang="ja-JP" altLang="en-US" sz="2000" b="1" dirty="0" smtClean="0">
                <a:solidFill>
                  <a:schemeClr val="tx1"/>
                </a:solidFill>
                <a:latin typeface="+mn-ea"/>
                <a:ea typeface="+mn-ea"/>
                <a:cs typeface="Calibri" panose="020F0502020204030204" pitchFamily="34" charset="0"/>
              </a:rPr>
              <a:t>狭義</a:t>
            </a:r>
            <a:r>
              <a:rPr kumimoji="1" lang="en-US" altLang="ja-JP" sz="2000" b="1" dirty="0" smtClean="0">
                <a:solidFill>
                  <a:schemeClr val="tx1"/>
                </a:solidFill>
                <a:latin typeface="+mn-ea"/>
                <a:ea typeface="+mn-ea"/>
                <a:cs typeface="Calibri" panose="020F0502020204030204" pitchFamily="34" charset="0"/>
              </a:rPr>
              <a:t>)</a:t>
            </a:r>
            <a:endParaRPr kumimoji="1" lang="ja-JP" altLang="en-US" sz="2000" b="1" dirty="0">
              <a:solidFill>
                <a:schemeClr val="tx1"/>
              </a:solidFill>
              <a:latin typeface="+mn-ea"/>
              <a:ea typeface="+mn-ea"/>
              <a:cs typeface="Calibri" panose="020F0502020204030204" pitchFamily="34" charset="0"/>
            </a:endParaRPr>
          </a:p>
        </p:txBody>
      </p:sp>
      <p:sp>
        <p:nvSpPr>
          <p:cNvPr id="13" name="テキスト ボックス 12"/>
          <p:cNvSpPr txBox="1"/>
          <p:nvPr/>
        </p:nvSpPr>
        <p:spPr>
          <a:xfrm>
            <a:off x="1282307" y="4627161"/>
            <a:ext cx="2236510"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・正常眼圧緑内障</a:t>
            </a:r>
            <a:endParaRPr kumimoji="1" lang="ja-JP" altLang="en-US" sz="2000" b="1" dirty="0">
              <a:solidFill>
                <a:schemeClr val="tx1"/>
              </a:solidFill>
              <a:latin typeface="+mn-ea"/>
              <a:ea typeface="+mn-ea"/>
              <a:cs typeface="Calibri" panose="020F0502020204030204" pitchFamily="34" charset="0"/>
            </a:endParaRPr>
          </a:p>
        </p:txBody>
      </p:sp>
      <p:sp>
        <p:nvSpPr>
          <p:cNvPr id="14" name="テキスト ボックス 13"/>
          <p:cNvSpPr txBox="1"/>
          <p:nvPr/>
        </p:nvSpPr>
        <p:spPr>
          <a:xfrm>
            <a:off x="4666474" y="4047496"/>
            <a:ext cx="955711" cy="400110"/>
          </a:xfrm>
          <a:prstGeom prst="rect">
            <a:avLst/>
          </a:prstGeom>
          <a:noFill/>
        </p:spPr>
        <p:txBody>
          <a:bodyPr wrap="none" rtlCol="0">
            <a:spAutoFit/>
          </a:bodyPr>
          <a:lstStyle/>
          <a:p>
            <a:r>
              <a:rPr kumimoji="1" lang="en-US" altLang="ja-JP" sz="2000" dirty="0" smtClean="0">
                <a:solidFill>
                  <a:schemeClr val="tx1"/>
                </a:solidFill>
                <a:latin typeface="+mn-lt"/>
              </a:rPr>
              <a:t>(POAG)</a:t>
            </a:r>
            <a:endParaRPr kumimoji="1" lang="ja-JP" altLang="en-US" sz="2000" dirty="0">
              <a:solidFill>
                <a:schemeClr val="tx1"/>
              </a:solidFill>
              <a:latin typeface="+mn-lt"/>
            </a:endParaRPr>
          </a:p>
        </p:txBody>
      </p:sp>
      <p:sp>
        <p:nvSpPr>
          <p:cNvPr id="15" name="テキスト ボックス 14"/>
          <p:cNvSpPr txBox="1"/>
          <p:nvPr/>
        </p:nvSpPr>
        <p:spPr>
          <a:xfrm>
            <a:off x="4784641" y="4673327"/>
            <a:ext cx="732893" cy="369332"/>
          </a:xfrm>
          <a:prstGeom prst="rect">
            <a:avLst/>
          </a:prstGeom>
          <a:noFill/>
        </p:spPr>
        <p:txBody>
          <a:bodyPr wrap="none" rtlCol="0">
            <a:spAutoFit/>
          </a:bodyPr>
          <a:lstStyle/>
          <a:p>
            <a:r>
              <a:rPr kumimoji="1" lang="en-US" altLang="ja-JP" sz="1800" dirty="0" smtClean="0">
                <a:solidFill>
                  <a:schemeClr val="tx1"/>
                </a:solidFill>
                <a:latin typeface="+mn-lt"/>
              </a:rPr>
              <a:t>(NTG)</a:t>
            </a:r>
            <a:endParaRPr kumimoji="1" lang="ja-JP" altLang="en-US" sz="1800" dirty="0">
              <a:solidFill>
                <a:schemeClr val="tx1"/>
              </a:solidFill>
              <a:latin typeface="+mn-lt"/>
            </a:endParaRPr>
          </a:p>
        </p:txBody>
      </p:sp>
      <p:sp>
        <p:nvSpPr>
          <p:cNvPr id="16" name="テキスト ボックス 15"/>
          <p:cNvSpPr txBox="1"/>
          <p:nvPr/>
        </p:nvSpPr>
        <p:spPr>
          <a:xfrm>
            <a:off x="1258272" y="5357054"/>
            <a:ext cx="1723549" cy="400110"/>
          </a:xfrm>
          <a:prstGeom prst="rect">
            <a:avLst/>
          </a:prstGeom>
          <a:noFill/>
        </p:spPr>
        <p:txBody>
          <a:bodyPr wrap="none" rtlCol="0">
            <a:spAutoFit/>
          </a:bodyPr>
          <a:lstStyle/>
          <a:p>
            <a:r>
              <a:rPr kumimoji="1" lang="ja-JP" altLang="en-US" sz="2000" b="1" dirty="0" smtClean="0">
                <a:cs typeface="Calibri" panose="020F0502020204030204" pitchFamily="34" charset="0"/>
              </a:rPr>
              <a:t>前視野緑内障</a:t>
            </a:r>
            <a:endParaRPr kumimoji="1" lang="ja-JP" altLang="en-US" sz="2000" b="1" dirty="0">
              <a:solidFill>
                <a:schemeClr val="tx1"/>
              </a:solidFill>
              <a:cs typeface="Calibri" panose="020F0502020204030204" pitchFamily="34" charset="0"/>
            </a:endParaRPr>
          </a:p>
        </p:txBody>
      </p:sp>
      <p:sp>
        <p:nvSpPr>
          <p:cNvPr id="17" name="テキスト ボックス 16"/>
          <p:cNvSpPr txBox="1"/>
          <p:nvPr/>
        </p:nvSpPr>
        <p:spPr>
          <a:xfrm>
            <a:off x="4784641" y="5444649"/>
            <a:ext cx="708848" cy="369332"/>
          </a:xfrm>
          <a:prstGeom prst="rect">
            <a:avLst/>
          </a:prstGeom>
          <a:noFill/>
        </p:spPr>
        <p:txBody>
          <a:bodyPr wrap="none" rtlCol="0">
            <a:spAutoFit/>
          </a:bodyPr>
          <a:lstStyle/>
          <a:p>
            <a:r>
              <a:rPr kumimoji="1" lang="en-US" altLang="ja-JP" sz="1800" dirty="0" smtClean="0">
                <a:solidFill>
                  <a:schemeClr val="tx1"/>
                </a:solidFill>
                <a:latin typeface="+mn-lt"/>
              </a:rPr>
              <a:t>(PPG)</a:t>
            </a:r>
            <a:endParaRPr kumimoji="1" lang="ja-JP" altLang="en-US" sz="1800" dirty="0">
              <a:solidFill>
                <a:schemeClr val="tx1"/>
              </a:solidFill>
              <a:latin typeface="+mn-lt"/>
            </a:endParaRPr>
          </a:p>
        </p:txBody>
      </p:sp>
      <p:sp>
        <p:nvSpPr>
          <p:cNvPr id="18" name="テキスト ボックス 17"/>
          <p:cNvSpPr txBox="1"/>
          <p:nvPr/>
        </p:nvSpPr>
        <p:spPr>
          <a:xfrm>
            <a:off x="4794981" y="6188675"/>
            <a:ext cx="734496" cy="369332"/>
          </a:xfrm>
          <a:prstGeom prst="rect">
            <a:avLst/>
          </a:prstGeom>
          <a:noFill/>
        </p:spPr>
        <p:txBody>
          <a:bodyPr wrap="none" rtlCol="0">
            <a:spAutoFit/>
          </a:bodyPr>
          <a:lstStyle/>
          <a:p>
            <a:r>
              <a:rPr kumimoji="1" lang="en-US" altLang="ja-JP" sz="1800" dirty="0" smtClean="0">
                <a:solidFill>
                  <a:schemeClr val="tx1"/>
                </a:solidFill>
                <a:latin typeface="+mn-lt"/>
              </a:rPr>
              <a:t>(</a:t>
            </a:r>
            <a:r>
              <a:rPr kumimoji="1" lang="en-US" altLang="ja-JP" dirty="0" smtClean="0"/>
              <a:t>OHT</a:t>
            </a:r>
            <a:r>
              <a:rPr kumimoji="1" lang="en-US" altLang="ja-JP" sz="1800" dirty="0" smtClean="0">
                <a:solidFill>
                  <a:schemeClr val="tx1"/>
                </a:solidFill>
                <a:latin typeface="+mn-lt"/>
              </a:rPr>
              <a:t>)</a:t>
            </a:r>
            <a:endParaRPr kumimoji="1" lang="ja-JP" altLang="en-US" sz="1800" dirty="0">
              <a:solidFill>
                <a:schemeClr val="tx1"/>
              </a:solidFill>
              <a:latin typeface="+mn-lt"/>
            </a:endParaRPr>
          </a:p>
        </p:txBody>
      </p:sp>
      <p:sp>
        <p:nvSpPr>
          <p:cNvPr id="19" name="Shape 152"/>
          <p:cNvSpPr/>
          <p:nvPr/>
        </p:nvSpPr>
        <p:spPr>
          <a:xfrm>
            <a:off x="6570491"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14眼</a:t>
            </a:r>
            <a:endParaRPr lang="en-US" sz="2400" b="1" dirty="0">
              <a:solidFill>
                <a:schemeClr val="tx1"/>
              </a:solidFill>
              <a:latin typeface="Calibri"/>
              <a:ea typeface="Calibri"/>
              <a:cs typeface="Calibri"/>
              <a:sym typeface="Calibri"/>
            </a:endParaRPr>
          </a:p>
        </p:txBody>
      </p:sp>
      <p:sp>
        <p:nvSpPr>
          <p:cNvPr id="20" name="Shape 152"/>
          <p:cNvSpPr/>
          <p:nvPr/>
        </p:nvSpPr>
        <p:spPr>
          <a:xfrm>
            <a:off x="6602814"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2眼</a:t>
            </a:r>
            <a:endParaRPr lang="en-US" sz="2400" b="1" dirty="0">
              <a:solidFill>
                <a:schemeClr val="tx1"/>
              </a:solidFill>
              <a:latin typeface="Calibri"/>
              <a:ea typeface="Calibri"/>
              <a:cs typeface="Calibri"/>
              <a:sym typeface="Calibri"/>
            </a:endParaRPr>
          </a:p>
        </p:txBody>
      </p:sp>
      <p:sp>
        <p:nvSpPr>
          <p:cNvPr id="21" name="テキスト ボックス 20"/>
          <p:cNvSpPr txBox="1"/>
          <p:nvPr/>
        </p:nvSpPr>
        <p:spPr>
          <a:xfrm>
            <a:off x="1290438" y="6086947"/>
            <a:ext cx="1210588" cy="400110"/>
          </a:xfrm>
          <a:prstGeom prst="rect">
            <a:avLst/>
          </a:prstGeom>
          <a:noFill/>
        </p:spPr>
        <p:txBody>
          <a:bodyPr wrap="none" rtlCol="0">
            <a:spAutoFit/>
          </a:bodyPr>
          <a:lstStyle/>
          <a:p>
            <a:r>
              <a:rPr kumimoji="1" lang="ja-JP" altLang="en-US" sz="2000" b="1" dirty="0" smtClean="0">
                <a:cs typeface="Calibri" panose="020F0502020204030204" pitchFamily="34" charset="0"/>
              </a:rPr>
              <a:t>高眼圧</a:t>
            </a:r>
            <a:r>
              <a:rPr kumimoji="1" lang="ja-JP" altLang="en-US" sz="2000" b="1" dirty="0">
                <a:cs typeface="Calibri" panose="020F0502020204030204" pitchFamily="34" charset="0"/>
              </a:rPr>
              <a:t>症</a:t>
            </a:r>
            <a:endParaRPr kumimoji="1" lang="ja-JP" altLang="en-US" sz="2000" b="1" dirty="0">
              <a:solidFill>
                <a:schemeClr val="tx1"/>
              </a:solidFill>
              <a:cs typeface="Calibri" panose="020F0502020204030204" pitchFamily="34" charset="0"/>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p:cNvSpPr/>
          <p:nvPr/>
        </p:nvSpPr>
        <p:spPr>
          <a:xfrm>
            <a:off x="278324" y="5262238"/>
            <a:ext cx="3335231" cy="430887"/>
          </a:xfrm>
          <a:prstGeom prst="rect">
            <a:avLst/>
          </a:prstGeom>
        </p:spPr>
        <p:txBody>
          <a:bodyPr wrap="square">
            <a:spAutoFit/>
          </a:bodyPr>
          <a:lstStyle/>
          <a:p>
            <a:r>
              <a:rPr lang="ja-JP" altLang="en-US" sz="2200" b="1" kern="0" dirty="0" smtClean="0">
                <a:latin typeface="+mn-ea"/>
              </a:rPr>
              <a:t>性別</a:t>
            </a:r>
            <a:r>
              <a:rPr lang="en-US" altLang="ja-JP" sz="2200" b="1" kern="0" dirty="0" smtClean="0">
                <a:latin typeface="+mn-ea"/>
              </a:rPr>
              <a:t>(F:M)</a:t>
            </a:r>
            <a:r>
              <a:rPr lang="ja-JP" altLang="en-US" sz="2200" b="1" kern="0" dirty="0" smtClean="0">
                <a:latin typeface="+mn-ea"/>
              </a:rPr>
              <a:t>　</a:t>
            </a:r>
            <a:r>
              <a:rPr lang="en-US" altLang="ja-JP" sz="2200" b="1" kern="0" dirty="0" smtClean="0">
                <a:latin typeface="+mn-ea"/>
              </a:rPr>
              <a:t>230:400</a:t>
            </a:r>
          </a:p>
        </p:txBody>
      </p:sp>
      <p:sp>
        <p:nvSpPr>
          <p:cNvPr id="8" name="正方形/長方形 7"/>
          <p:cNvSpPr/>
          <p:nvPr/>
        </p:nvSpPr>
        <p:spPr>
          <a:xfrm>
            <a:off x="227581" y="3260483"/>
            <a:ext cx="3704749" cy="769441"/>
          </a:xfrm>
          <a:prstGeom prst="rect">
            <a:avLst/>
          </a:prstGeom>
        </p:spPr>
        <p:txBody>
          <a:bodyPr wrap="square">
            <a:spAutoFit/>
          </a:bodyPr>
          <a:lstStyle/>
          <a:p>
            <a:r>
              <a:rPr lang="ja-JP" altLang="en-US" sz="2200" b="1" kern="0" dirty="0" smtClean="0">
                <a:latin typeface="+mn-ea"/>
              </a:rPr>
              <a:t>平均年齢　</a:t>
            </a:r>
            <a:endParaRPr lang="en-US" altLang="ja-JP" sz="2200" b="1" kern="0" dirty="0" smtClean="0">
              <a:latin typeface="+mn-ea"/>
            </a:endParaRPr>
          </a:p>
          <a:p>
            <a:r>
              <a:rPr lang="en-US" altLang="ja-JP" sz="2200" b="1" kern="0" dirty="0" smtClean="0">
                <a:latin typeface="+mn-ea"/>
              </a:rPr>
              <a:t>56.8±9.4</a:t>
            </a:r>
            <a:r>
              <a:rPr lang="ja-JP" altLang="en-US" sz="2200" b="1" kern="0" dirty="0" smtClean="0">
                <a:latin typeface="+mn-ea"/>
              </a:rPr>
              <a:t>歳（</a:t>
            </a:r>
            <a:r>
              <a:rPr lang="en-US" altLang="ja-JP" sz="2200" b="1" kern="0" dirty="0" smtClean="0">
                <a:latin typeface="+mn-ea"/>
              </a:rPr>
              <a:t>24</a:t>
            </a:r>
            <a:r>
              <a:rPr lang="ja-JP" altLang="en-US" sz="2200" b="1" kern="0" dirty="0" smtClean="0">
                <a:latin typeface="+mn-ea"/>
              </a:rPr>
              <a:t>～</a:t>
            </a:r>
            <a:r>
              <a:rPr lang="en-US" altLang="ja-JP" sz="2200" b="1" kern="0" dirty="0" smtClean="0">
                <a:latin typeface="+mn-ea"/>
              </a:rPr>
              <a:t>82</a:t>
            </a:r>
            <a:r>
              <a:rPr lang="ja-JP" altLang="en-US" sz="2200" b="1" kern="0" dirty="0" smtClean="0">
                <a:latin typeface="+mn-ea"/>
              </a:rPr>
              <a:t>歳）</a:t>
            </a:r>
            <a:endParaRPr lang="ja-JP" altLang="en-US" sz="2200" dirty="0">
              <a:latin typeface="+mn-ea"/>
            </a:endParaRPr>
          </a:p>
        </p:txBody>
      </p:sp>
      <p:sp>
        <p:nvSpPr>
          <p:cNvPr id="9" name="正方形/長方形 8"/>
          <p:cNvSpPr/>
          <p:nvPr/>
        </p:nvSpPr>
        <p:spPr>
          <a:xfrm>
            <a:off x="227581" y="4184458"/>
            <a:ext cx="4325674" cy="837152"/>
          </a:xfrm>
          <a:prstGeom prst="rect">
            <a:avLst/>
          </a:prstGeom>
        </p:spPr>
        <p:txBody>
          <a:bodyPr wrap="square">
            <a:spAutoFit/>
          </a:bodyPr>
          <a:lstStyle/>
          <a:p>
            <a:pPr marL="342900" indent="-342900">
              <a:spcBef>
                <a:spcPct val="20000"/>
              </a:spcBef>
              <a:buClr>
                <a:srgbClr val="333399"/>
              </a:buClr>
            </a:pPr>
            <a:r>
              <a:rPr lang="ja-JP" altLang="en-US" sz="2200" b="1" kern="0" dirty="0" smtClean="0">
                <a:latin typeface="+mn-ea"/>
                <a:cs typeface="+mn-cs"/>
              </a:rPr>
              <a:t>平均等価球面度数　</a:t>
            </a:r>
            <a:endParaRPr lang="en-US" altLang="ja-JP" sz="2200" b="1" kern="0" dirty="0" smtClean="0">
              <a:latin typeface="+mn-ea"/>
              <a:cs typeface="+mn-cs"/>
            </a:endParaRPr>
          </a:p>
          <a:p>
            <a:pPr marL="342900" indent="-342900">
              <a:spcBef>
                <a:spcPct val="20000"/>
              </a:spcBef>
              <a:buClr>
                <a:srgbClr val="333399"/>
              </a:buClr>
            </a:pPr>
            <a:r>
              <a:rPr lang="en-US" altLang="ja-JP" sz="2200" b="1" kern="0" dirty="0" smtClean="0">
                <a:latin typeface="+mn-ea"/>
                <a:cs typeface="+mn-cs"/>
              </a:rPr>
              <a:t>-5.23±3.6D</a:t>
            </a:r>
            <a:r>
              <a:rPr lang="ja-JP" altLang="en-US" sz="2200" b="1" kern="0" dirty="0" smtClean="0">
                <a:latin typeface="+mn-ea"/>
                <a:cs typeface="+mn-cs"/>
              </a:rPr>
              <a:t>（</a:t>
            </a:r>
            <a:r>
              <a:rPr lang="en-US" altLang="ja-JP" sz="2200" b="1" kern="0" dirty="0" smtClean="0">
                <a:latin typeface="+mn-ea"/>
                <a:cs typeface="+mn-cs"/>
              </a:rPr>
              <a:t>-</a:t>
            </a:r>
            <a:r>
              <a:rPr lang="en-US" altLang="ja-JP" sz="2200" b="1" kern="0" dirty="0" smtClean="0">
                <a:latin typeface="+mn-ea"/>
              </a:rPr>
              <a:t>17</a:t>
            </a:r>
            <a:r>
              <a:rPr lang="en-US" altLang="ja-JP" sz="2200" b="1" kern="0" dirty="0" smtClean="0">
                <a:latin typeface="+mn-ea"/>
                <a:cs typeface="+mn-cs"/>
              </a:rPr>
              <a:t>.13</a:t>
            </a:r>
            <a:r>
              <a:rPr lang="ja-JP" altLang="en-US" sz="2200" b="1" kern="0" dirty="0" smtClean="0">
                <a:latin typeface="+mn-ea"/>
                <a:cs typeface="+mn-cs"/>
              </a:rPr>
              <a:t>～</a:t>
            </a:r>
            <a:r>
              <a:rPr lang="en-US" altLang="ja-JP" sz="2200" b="1" kern="0" dirty="0" smtClean="0">
                <a:latin typeface="+mn-ea"/>
              </a:rPr>
              <a:t>2</a:t>
            </a:r>
            <a:r>
              <a:rPr lang="en-US" altLang="ja-JP" sz="2200" b="1" kern="0" dirty="0" smtClean="0">
                <a:latin typeface="+mn-ea"/>
                <a:cs typeface="+mn-cs"/>
              </a:rPr>
              <a:t>.88D</a:t>
            </a:r>
            <a:r>
              <a:rPr lang="ja-JP" altLang="en-US" sz="2200" b="1" kern="0" dirty="0" smtClean="0">
                <a:latin typeface="+mn-ea"/>
                <a:cs typeface="+mn-cs"/>
              </a:rPr>
              <a:t>）</a:t>
            </a:r>
          </a:p>
        </p:txBody>
      </p:sp>
      <p:sp>
        <p:nvSpPr>
          <p:cNvPr id="19" name="Shape 145"/>
          <p:cNvSpPr txBox="1"/>
          <p:nvPr/>
        </p:nvSpPr>
        <p:spPr>
          <a:xfrm>
            <a:off x="278324" y="1222168"/>
            <a:ext cx="8748824" cy="1123972"/>
          </a:xfrm>
          <a:prstGeom prst="rect">
            <a:avLst/>
          </a:prstGeom>
          <a:noFill/>
          <a:ln>
            <a:noFill/>
          </a:ln>
        </p:spPr>
        <p:txBody>
          <a:bodyPr lIns="68569" tIns="34275" rIns="68569" bIns="34275" anchor="t" anchorCtr="0">
            <a:noAutofit/>
          </a:bodyPr>
          <a:lstStyle/>
          <a:p>
            <a:pPr lvl="0">
              <a:buSzPct val="25000"/>
            </a:pPr>
            <a:r>
              <a:rPr lang="en-US" sz="2400" b="1" dirty="0">
                <a:latin typeface="+mn-ea"/>
                <a:cs typeface="Calibri" panose="020F0502020204030204" pitchFamily="34" charset="0"/>
                <a:sym typeface="Arial"/>
              </a:rPr>
              <a:t>2009年9月から</a:t>
            </a:r>
            <a:r>
              <a:rPr lang="en-US" sz="2400" b="1" dirty="0" smtClean="0">
                <a:latin typeface="+mn-ea"/>
                <a:cs typeface="Calibri" panose="020F0502020204030204" pitchFamily="34" charset="0"/>
                <a:sym typeface="Arial"/>
              </a:rPr>
              <a:t>2017年6月</a:t>
            </a:r>
            <a:r>
              <a:rPr lang="ja-JP" altLang="en-US" sz="2400" b="1" dirty="0" err="1" smtClean="0">
                <a:latin typeface="+mn-ea"/>
                <a:cs typeface="Calibri" panose="020F0502020204030204" pitchFamily="34" charset="0"/>
                <a:sym typeface="Arial"/>
              </a:rPr>
              <a:t>に慈</a:t>
            </a:r>
            <a:r>
              <a:rPr lang="ja-JP" altLang="en-US" sz="2400" b="1" dirty="0" smtClean="0">
                <a:latin typeface="+mn-ea"/>
                <a:cs typeface="Calibri" panose="020F0502020204030204" pitchFamily="34" charset="0"/>
                <a:sym typeface="Arial"/>
              </a:rPr>
              <a:t>恵医大附属病院眼科において</a:t>
            </a:r>
            <a:r>
              <a:rPr lang="en-US" altLang="ja-JP" sz="2400" b="1" dirty="0" smtClean="0">
                <a:latin typeface="+mn-ea"/>
                <a:cs typeface="Calibri" panose="020F0502020204030204" pitchFamily="34" charset="0"/>
              </a:rPr>
              <a:t>HFA10-2</a:t>
            </a:r>
            <a:r>
              <a:rPr lang="ja-JP" altLang="en-US" sz="2400" b="1" dirty="0" smtClean="0">
                <a:latin typeface="+mn-ea"/>
                <a:cs typeface="Calibri" panose="020F0502020204030204" pitchFamily="34" charset="0"/>
              </a:rPr>
              <a:t>と</a:t>
            </a:r>
            <a:r>
              <a:rPr lang="en-US" altLang="ja-JP" sz="2400" b="1" dirty="0" smtClean="0">
                <a:latin typeface="+mn-ea"/>
                <a:cs typeface="Calibri" panose="020F0502020204030204" pitchFamily="34" charset="0"/>
                <a:sym typeface="Arial"/>
              </a:rPr>
              <a:t>OCT</a:t>
            </a:r>
            <a:r>
              <a:rPr lang="ja-JP" altLang="en-US" sz="2400" b="1" dirty="0" smtClean="0">
                <a:latin typeface="+mn-ea"/>
                <a:cs typeface="Calibri" panose="020F0502020204030204" pitchFamily="34" charset="0"/>
                <a:sym typeface="Arial"/>
              </a:rPr>
              <a:t>を同日に測定し、</a:t>
            </a:r>
            <a:r>
              <a:rPr lang="en-US" altLang="ja-JP" sz="2400" b="1" dirty="0" smtClean="0">
                <a:latin typeface="+mn-ea"/>
                <a:cs typeface="Calibri" panose="020F0502020204030204" pitchFamily="34" charset="0"/>
                <a:sym typeface="Arial"/>
              </a:rPr>
              <a:t>HFA10-2</a:t>
            </a:r>
            <a:r>
              <a:rPr lang="ja-JP" altLang="en-US" sz="2400" b="1" dirty="0" smtClean="0">
                <a:latin typeface="+mn-ea"/>
                <a:cs typeface="Calibri" panose="020F0502020204030204" pitchFamily="34" charset="0"/>
                <a:sym typeface="Arial"/>
              </a:rPr>
              <a:t>の</a:t>
            </a:r>
            <a:r>
              <a:rPr lang="ja-JP" altLang="en-US" sz="2400" b="1" dirty="0" smtClean="0">
                <a:latin typeface="+mn-ea"/>
                <a:cs typeface="Calibri" panose="020F0502020204030204" pitchFamily="34" charset="0"/>
              </a:rPr>
              <a:t>信頼性指標と</a:t>
            </a:r>
            <a:endParaRPr lang="en-US" altLang="ja-JP" sz="2400" b="1" dirty="0" smtClean="0">
              <a:latin typeface="+mn-ea"/>
              <a:cs typeface="Calibri" panose="020F0502020204030204" pitchFamily="34" charset="0"/>
            </a:endParaRPr>
          </a:p>
          <a:p>
            <a:pPr lvl="0">
              <a:buSzPct val="25000"/>
            </a:pPr>
            <a:r>
              <a:rPr lang="en-US" altLang="ja-JP" sz="2400" b="1" dirty="0" smtClean="0">
                <a:latin typeface="+mn-ea"/>
                <a:cs typeface="Calibri" panose="020F0502020204030204" pitchFamily="34" charset="0"/>
              </a:rPr>
              <a:t>OCT</a:t>
            </a:r>
            <a:r>
              <a:rPr lang="ja-JP" altLang="en-US" sz="2400" b="1" dirty="0">
                <a:latin typeface="+mn-ea"/>
                <a:cs typeface="Calibri" panose="020F0502020204030204" pitchFamily="34" charset="0"/>
              </a:rPr>
              <a:t>基準を</a:t>
            </a:r>
            <a:r>
              <a:rPr lang="ja-JP" altLang="en-US" sz="2400" b="1" dirty="0" smtClean="0">
                <a:latin typeface="+mn-ea"/>
                <a:cs typeface="Calibri" panose="020F0502020204030204" pitchFamily="34" charset="0"/>
              </a:rPr>
              <a:t>満たす</a:t>
            </a:r>
            <a:r>
              <a:rPr lang="en-US" altLang="ja-JP" sz="2400" b="1" dirty="0" smtClean="0">
                <a:latin typeface="+mn-ea"/>
                <a:cs typeface="Calibri" panose="020F0502020204030204" pitchFamily="34" charset="0"/>
              </a:rPr>
              <a:t>132</a:t>
            </a:r>
            <a:r>
              <a:rPr lang="ja-JP" altLang="en-US" sz="2400" b="1" dirty="0" smtClean="0">
                <a:latin typeface="+mn-ea"/>
                <a:cs typeface="Calibri" panose="020F0502020204030204" pitchFamily="34" charset="0"/>
                <a:sym typeface="Arial"/>
              </a:rPr>
              <a:t>症例</a:t>
            </a:r>
            <a:r>
              <a:rPr lang="ja-JP" altLang="en-US" sz="2400" b="1" dirty="0">
                <a:latin typeface="+mn-ea"/>
                <a:cs typeface="Calibri" panose="020F0502020204030204" pitchFamily="34" charset="0"/>
                <a:sym typeface="Arial"/>
              </a:rPr>
              <a:t>、</a:t>
            </a:r>
            <a:r>
              <a:rPr lang="en-US" altLang="ja-JP" sz="2400" b="1" dirty="0" smtClean="0">
                <a:latin typeface="+mn-ea"/>
                <a:cs typeface="Calibri" panose="020F0502020204030204" pitchFamily="34" charset="0"/>
                <a:sym typeface="Arial"/>
              </a:rPr>
              <a:t>630</a:t>
            </a:r>
            <a:r>
              <a:rPr lang="ja-JP" altLang="en-US" sz="2400" b="1" dirty="0" smtClean="0">
                <a:latin typeface="+mn-ea"/>
                <a:cs typeface="Calibri" panose="020F0502020204030204" pitchFamily="34" charset="0"/>
                <a:sym typeface="Arial"/>
              </a:rPr>
              <a:t>データセット</a:t>
            </a:r>
            <a:endParaRPr lang="en-US" sz="2400" b="1" dirty="0">
              <a:latin typeface="+mn-ea"/>
              <a:cs typeface="Calibri" panose="020F0502020204030204" pitchFamily="34" charset="0"/>
              <a:sym typeface="Arial"/>
            </a:endParaRPr>
          </a:p>
        </p:txBody>
      </p:sp>
      <p:sp>
        <p:nvSpPr>
          <p:cNvPr id="21" name="テキスト ボックス 20"/>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24" name="Shape 151"/>
          <p:cNvSpPr/>
          <p:nvPr/>
        </p:nvSpPr>
        <p:spPr>
          <a:xfrm>
            <a:off x="8066548" y="371606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25</a:t>
            </a:r>
            <a:r>
              <a:rPr lang="en-US" sz="2200" b="1" dirty="0" smtClean="0">
                <a:solidFill>
                  <a:schemeClr val="tx1"/>
                </a:solidFill>
                <a:latin typeface="Calibri"/>
                <a:ea typeface="Calibri"/>
                <a:cs typeface="Calibri"/>
                <a:sym typeface="Calibri"/>
              </a:rPr>
              <a:t>8眼</a:t>
            </a:r>
            <a:endParaRPr lang="en-US" sz="2200" b="1" dirty="0">
              <a:solidFill>
                <a:schemeClr val="tx1"/>
              </a:solidFill>
              <a:latin typeface="Calibri"/>
              <a:ea typeface="Calibri"/>
              <a:cs typeface="Calibri"/>
              <a:sym typeface="Calibri"/>
            </a:endParaRPr>
          </a:p>
        </p:txBody>
      </p:sp>
      <p:sp>
        <p:nvSpPr>
          <p:cNvPr id="25" name="Shape 152"/>
          <p:cNvSpPr/>
          <p:nvPr/>
        </p:nvSpPr>
        <p:spPr>
          <a:xfrm>
            <a:off x="8093844" y="453874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356</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26" name="テキスト ボックス 25"/>
          <p:cNvSpPr txBox="1"/>
          <p:nvPr/>
        </p:nvSpPr>
        <p:spPr>
          <a:xfrm>
            <a:off x="4099051" y="3257804"/>
            <a:ext cx="3464410" cy="430887"/>
          </a:xfrm>
          <a:prstGeom prst="rect">
            <a:avLst/>
          </a:prstGeom>
          <a:noFill/>
        </p:spPr>
        <p:txBody>
          <a:bodyPr wrap="none" rtlCol="0">
            <a:spAutoFit/>
          </a:bodyPr>
          <a:lstStyle/>
          <a:p>
            <a:r>
              <a:rPr kumimoji="1" lang="ja-JP" altLang="en-US" sz="2200" b="1" dirty="0" smtClean="0">
                <a:solidFill>
                  <a:schemeClr val="tx1"/>
                </a:solidFill>
                <a:latin typeface="+mn-lt"/>
                <a:ea typeface="+mn-ea"/>
                <a:cs typeface="Calibri" panose="020F0502020204030204" pitchFamily="34" charset="0"/>
              </a:rPr>
              <a:t>原発開放隅角緑内障</a:t>
            </a:r>
            <a:r>
              <a:rPr kumimoji="1" lang="en-US" altLang="ja-JP" sz="2200" b="1" dirty="0" smtClean="0">
                <a:solidFill>
                  <a:schemeClr val="tx1"/>
                </a:solidFill>
                <a:latin typeface="+mn-lt"/>
                <a:ea typeface="+mn-ea"/>
                <a:cs typeface="Calibri" panose="020F0502020204030204" pitchFamily="34" charset="0"/>
              </a:rPr>
              <a:t>(</a:t>
            </a:r>
            <a:r>
              <a:rPr kumimoji="1" lang="ja-JP" altLang="en-US" sz="2200" b="1" dirty="0" smtClean="0">
                <a:solidFill>
                  <a:schemeClr val="tx1"/>
                </a:solidFill>
                <a:latin typeface="+mn-lt"/>
                <a:ea typeface="+mn-ea"/>
                <a:cs typeface="Calibri" panose="020F0502020204030204" pitchFamily="34" charset="0"/>
              </a:rPr>
              <a:t>広義</a:t>
            </a:r>
            <a:r>
              <a:rPr kumimoji="1" lang="en-US" altLang="ja-JP" sz="2200" b="1" dirty="0" smtClean="0">
                <a:solidFill>
                  <a:schemeClr val="tx1"/>
                </a:solidFill>
                <a:latin typeface="+mn-lt"/>
                <a:ea typeface="+mn-ea"/>
                <a:cs typeface="Calibri" panose="020F0502020204030204" pitchFamily="34" charset="0"/>
              </a:rPr>
              <a:t>)</a:t>
            </a:r>
            <a:endParaRPr kumimoji="1" lang="ja-JP" altLang="en-US" sz="2200" b="1" dirty="0">
              <a:solidFill>
                <a:schemeClr val="tx1"/>
              </a:solidFill>
              <a:latin typeface="+mn-lt"/>
              <a:ea typeface="+mn-ea"/>
              <a:cs typeface="Calibri" panose="020F0502020204030204" pitchFamily="34" charset="0"/>
            </a:endParaRPr>
          </a:p>
        </p:txBody>
      </p:sp>
      <p:sp>
        <p:nvSpPr>
          <p:cNvPr id="27" name="テキスト ボックス 26"/>
          <p:cNvSpPr txBox="1"/>
          <p:nvPr/>
        </p:nvSpPr>
        <p:spPr>
          <a:xfrm>
            <a:off x="4343140" y="3716104"/>
            <a:ext cx="3233578"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・開放隅角緑内障</a:t>
            </a:r>
            <a:r>
              <a:rPr kumimoji="1" lang="en-US" altLang="ja-JP" sz="2200" b="1" dirty="0" smtClean="0">
                <a:solidFill>
                  <a:schemeClr val="tx1"/>
                </a:solidFill>
                <a:latin typeface="+mn-ea"/>
                <a:ea typeface="+mn-ea"/>
                <a:cs typeface="Calibri" panose="020F0502020204030204" pitchFamily="34" charset="0"/>
              </a:rPr>
              <a:t>(</a:t>
            </a:r>
            <a:r>
              <a:rPr kumimoji="1" lang="ja-JP" altLang="en-US" sz="2200" b="1" dirty="0" smtClean="0">
                <a:solidFill>
                  <a:schemeClr val="tx1"/>
                </a:solidFill>
                <a:latin typeface="+mn-ea"/>
                <a:ea typeface="+mn-ea"/>
                <a:cs typeface="Calibri" panose="020F0502020204030204" pitchFamily="34" charset="0"/>
              </a:rPr>
              <a:t>狭義</a:t>
            </a:r>
            <a:r>
              <a:rPr kumimoji="1" lang="en-US" altLang="ja-JP" sz="2200" b="1" dirty="0" smtClean="0">
                <a:solidFill>
                  <a:schemeClr val="tx1"/>
                </a:solidFill>
                <a:latin typeface="+mn-ea"/>
                <a:ea typeface="+mn-ea"/>
                <a:cs typeface="Calibri" panose="020F0502020204030204" pitchFamily="34" charset="0"/>
              </a:rPr>
              <a:t>)</a:t>
            </a:r>
            <a:endParaRPr kumimoji="1" lang="ja-JP" altLang="en-US" sz="2200" b="1" dirty="0">
              <a:solidFill>
                <a:schemeClr val="tx1"/>
              </a:solidFill>
              <a:latin typeface="+mn-ea"/>
              <a:ea typeface="+mn-ea"/>
              <a:cs typeface="Calibri" panose="020F0502020204030204" pitchFamily="34" charset="0"/>
            </a:endParaRPr>
          </a:p>
        </p:txBody>
      </p:sp>
      <p:sp>
        <p:nvSpPr>
          <p:cNvPr id="28" name="テキスト ボックス 27"/>
          <p:cNvSpPr txBox="1"/>
          <p:nvPr/>
        </p:nvSpPr>
        <p:spPr>
          <a:xfrm>
            <a:off x="4367175" y="4558921"/>
            <a:ext cx="2441694"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・正常眼圧緑内障</a:t>
            </a:r>
            <a:endParaRPr kumimoji="1" lang="ja-JP" altLang="en-US" sz="2200" b="1" dirty="0">
              <a:solidFill>
                <a:schemeClr val="tx1"/>
              </a:solidFill>
              <a:latin typeface="+mn-ea"/>
              <a:ea typeface="+mn-ea"/>
              <a:cs typeface="Calibri" panose="020F0502020204030204" pitchFamily="34" charset="0"/>
            </a:endParaRPr>
          </a:p>
        </p:txBody>
      </p:sp>
      <p:sp>
        <p:nvSpPr>
          <p:cNvPr id="29" name="テキスト ボックス 28"/>
          <p:cNvSpPr txBox="1"/>
          <p:nvPr/>
        </p:nvSpPr>
        <p:spPr>
          <a:xfrm>
            <a:off x="6837363" y="4020200"/>
            <a:ext cx="1024255" cy="430887"/>
          </a:xfrm>
          <a:prstGeom prst="rect">
            <a:avLst/>
          </a:prstGeom>
          <a:noFill/>
        </p:spPr>
        <p:txBody>
          <a:bodyPr wrap="none" rtlCol="0">
            <a:spAutoFit/>
          </a:bodyPr>
          <a:lstStyle/>
          <a:p>
            <a:r>
              <a:rPr kumimoji="1" lang="en-US" altLang="ja-JP" sz="2200" dirty="0" smtClean="0">
                <a:solidFill>
                  <a:schemeClr val="tx1"/>
                </a:solidFill>
                <a:latin typeface="+mn-lt"/>
              </a:rPr>
              <a:t>(POAG)</a:t>
            </a:r>
            <a:endParaRPr kumimoji="1" lang="ja-JP" altLang="en-US" sz="2200" dirty="0">
              <a:solidFill>
                <a:schemeClr val="tx1"/>
              </a:solidFill>
              <a:latin typeface="+mn-lt"/>
            </a:endParaRPr>
          </a:p>
        </p:txBody>
      </p:sp>
      <p:sp>
        <p:nvSpPr>
          <p:cNvPr id="30" name="テキスト ボックス 29"/>
          <p:cNvSpPr txBox="1"/>
          <p:nvPr/>
        </p:nvSpPr>
        <p:spPr>
          <a:xfrm>
            <a:off x="6969178" y="4536847"/>
            <a:ext cx="844975" cy="430887"/>
          </a:xfrm>
          <a:prstGeom prst="rect">
            <a:avLst/>
          </a:prstGeom>
          <a:noFill/>
        </p:spPr>
        <p:txBody>
          <a:bodyPr wrap="none" rtlCol="0">
            <a:spAutoFit/>
          </a:bodyPr>
          <a:lstStyle/>
          <a:p>
            <a:r>
              <a:rPr kumimoji="1" lang="en-US" altLang="ja-JP" sz="2200" dirty="0" smtClean="0">
                <a:solidFill>
                  <a:schemeClr val="tx1"/>
                </a:solidFill>
                <a:latin typeface="+mn-lt"/>
              </a:rPr>
              <a:t>(NTG)</a:t>
            </a:r>
            <a:endParaRPr kumimoji="1" lang="ja-JP" altLang="en-US" sz="2200" dirty="0">
              <a:solidFill>
                <a:schemeClr val="tx1"/>
              </a:solidFill>
              <a:latin typeface="+mn-lt"/>
            </a:endParaRPr>
          </a:p>
        </p:txBody>
      </p:sp>
      <p:sp>
        <p:nvSpPr>
          <p:cNvPr id="31" name="テキスト ボックス 30"/>
          <p:cNvSpPr txBox="1"/>
          <p:nvPr/>
        </p:nvSpPr>
        <p:spPr>
          <a:xfrm>
            <a:off x="4265650" y="5357054"/>
            <a:ext cx="1877437" cy="430887"/>
          </a:xfrm>
          <a:prstGeom prst="rect">
            <a:avLst/>
          </a:prstGeom>
          <a:noFill/>
        </p:spPr>
        <p:txBody>
          <a:bodyPr wrap="none" rtlCol="0">
            <a:spAutoFit/>
          </a:bodyPr>
          <a:lstStyle/>
          <a:p>
            <a:r>
              <a:rPr kumimoji="1" lang="ja-JP" altLang="en-US" sz="2200" b="1" dirty="0" smtClean="0">
                <a:cs typeface="Calibri" panose="020F0502020204030204" pitchFamily="34" charset="0"/>
              </a:rPr>
              <a:t>前視野緑内障</a:t>
            </a:r>
            <a:endParaRPr kumimoji="1" lang="ja-JP" altLang="en-US" sz="2200" b="1" dirty="0">
              <a:solidFill>
                <a:schemeClr val="tx1"/>
              </a:solidFill>
              <a:cs typeface="Calibri" panose="020F0502020204030204" pitchFamily="34" charset="0"/>
            </a:endParaRPr>
          </a:p>
        </p:txBody>
      </p:sp>
      <p:sp>
        <p:nvSpPr>
          <p:cNvPr id="32" name="テキスト ボックス 31"/>
          <p:cNvSpPr txBox="1"/>
          <p:nvPr/>
        </p:nvSpPr>
        <p:spPr>
          <a:xfrm>
            <a:off x="6969178" y="5362761"/>
            <a:ext cx="824265" cy="430887"/>
          </a:xfrm>
          <a:prstGeom prst="rect">
            <a:avLst/>
          </a:prstGeom>
          <a:noFill/>
        </p:spPr>
        <p:txBody>
          <a:bodyPr wrap="none" rtlCol="0">
            <a:spAutoFit/>
          </a:bodyPr>
          <a:lstStyle/>
          <a:p>
            <a:r>
              <a:rPr kumimoji="1" lang="en-US" altLang="ja-JP" sz="2200" dirty="0" smtClean="0">
                <a:solidFill>
                  <a:schemeClr val="tx1"/>
                </a:solidFill>
                <a:latin typeface="+mn-lt"/>
              </a:rPr>
              <a:t>(PPG)</a:t>
            </a:r>
            <a:endParaRPr kumimoji="1" lang="ja-JP" altLang="en-US" sz="2200" dirty="0">
              <a:solidFill>
                <a:schemeClr val="tx1"/>
              </a:solidFill>
              <a:latin typeface="+mn-lt"/>
            </a:endParaRPr>
          </a:p>
        </p:txBody>
      </p:sp>
      <p:sp>
        <p:nvSpPr>
          <p:cNvPr id="33" name="テキスト ボックス 32"/>
          <p:cNvSpPr txBox="1"/>
          <p:nvPr/>
        </p:nvSpPr>
        <p:spPr>
          <a:xfrm>
            <a:off x="6979518" y="6120435"/>
            <a:ext cx="856325" cy="430887"/>
          </a:xfrm>
          <a:prstGeom prst="rect">
            <a:avLst/>
          </a:prstGeom>
          <a:noFill/>
        </p:spPr>
        <p:txBody>
          <a:bodyPr wrap="none" rtlCol="0">
            <a:spAutoFit/>
          </a:bodyPr>
          <a:lstStyle/>
          <a:p>
            <a:r>
              <a:rPr kumimoji="1" lang="en-US" altLang="ja-JP" sz="2200" dirty="0" smtClean="0">
                <a:solidFill>
                  <a:schemeClr val="tx1"/>
                </a:solidFill>
              </a:rPr>
              <a:t>(</a:t>
            </a:r>
            <a:r>
              <a:rPr kumimoji="1" lang="en-US" altLang="ja-JP" sz="2200" dirty="0" smtClean="0"/>
              <a:t>OHT</a:t>
            </a:r>
            <a:r>
              <a:rPr kumimoji="1" lang="en-US" altLang="ja-JP" sz="2200" dirty="0" smtClean="0">
                <a:solidFill>
                  <a:schemeClr val="tx1"/>
                </a:solidFill>
              </a:rPr>
              <a:t>)</a:t>
            </a:r>
            <a:endParaRPr kumimoji="1" lang="ja-JP" altLang="en-US" sz="2200" dirty="0">
              <a:solidFill>
                <a:schemeClr val="tx1"/>
              </a:solidFill>
            </a:endParaRPr>
          </a:p>
        </p:txBody>
      </p:sp>
      <p:sp>
        <p:nvSpPr>
          <p:cNvPr id="34" name="Shape 152"/>
          <p:cNvSpPr/>
          <p:nvPr/>
        </p:nvSpPr>
        <p:spPr>
          <a:xfrm>
            <a:off x="8093844"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14眼</a:t>
            </a:r>
            <a:endParaRPr lang="en-US" sz="2200" b="1" dirty="0">
              <a:solidFill>
                <a:schemeClr val="tx1"/>
              </a:solidFill>
              <a:latin typeface="Calibri"/>
              <a:ea typeface="Calibri"/>
              <a:cs typeface="Calibri"/>
              <a:sym typeface="Calibri"/>
            </a:endParaRPr>
          </a:p>
        </p:txBody>
      </p:sp>
      <p:sp>
        <p:nvSpPr>
          <p:cNvPr id="35" name="Shape 152"/>
          <p:cNvSpPr/>
          <p:nvPr/>
        </p:nvSpPr>
        <p:spPr>
          <a:xfrm>
            <a:off x="8126167"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2眼</a:t>
            </a:r>
            <a:endParaRPr lang="en-US" sz="2200" b="1" dirty="0">
              <a:solidFill>
                <a:schemeClr val="tx1"/>
              </a:solidFill>
              <a:latin typeface="Calibri"/>
              <a:ea typeface="Calibri"/>
              <a:cs typeface="Calibri"/>
              <a:sym typeface="Calibri"/>
            </a:endParaRPr>
          </a:p>
        </p:txBody>
      </p:sp>
      <p:sp>
        <p:nvSpPr>
          <p:cNvPr id="36" name="テキスト ボックス 35"/>
          <p:cNvSpPr txBox="1"/>
          <p:nvPr/>
        </p:nvSpPr>
        <p:spPr>
          <a:xfrm>
            <a:off x="4297816" y="6086947"/>
            <a:ext cx="1313180" cy="430887"/>
          </a:xfrm>
          <a:prstGeom prst="rect">
            <a:avLst/>
          </a:prstGeom>
          <a:noFill/>
        </p:spPr>
        <p:txBody>
          <a:bodyPr wrap="none" rtlCol="0">
            <a:spAutoFit/>
          </a:bodyPr>
          <a:lstStyle/>
          <a:p>
            <a:r>
              <a:rPr kumimoji="1" lang="ja-JP" altLang="en-US" sz="2200" b="1" dirty="0" smtClean="0">
                <a:cs typeface="Calibri" panose="020F0502020204030204" pitchFamily="34" charset="0"/>
              </a:rPr>
              <a:t>高眼圧</a:t>
            </a:r>
            <a:r>
              <a:rPr kumimoji="1" lang="ja-JP" altLang="en-US" sz="2200" b="1" dirty="0">
                <a:cs typeface="Calibri" panose="020F0502020204030204" pitchFamily="34" charset="0"/>
              </a:rPr>
              <a:t>症</a:t>
            </a:r>
            <a:endParaRPr kumimoji="1" lang="ja-JP" altLang="en-US" sz="2200" b="1" dirty="0">
              <a:solidFill>
                <a:schemeClr val="tx1"/>
              </a:solidFill>
              <a:cs typeface="Calibri" panose="020F0502020204030204" pitchFamily="34" charset="0"/>
            </a:endParaRPr>
          </a:p>
        </p:txBody>
      </p:sp>
      <p:sp>
        <p:nvSpPr>
          <p:cNvPr id="37" name="Shape 151"/>
          <p:cNvSpPr/>
          <p:nvPr/>
        </p:nvSpPr>
        <p:spPr>
          <a:xfrm>
            <a:off x="8055172" y="3254318"/>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2200" b="1" dirty="0" smtClean="0">
                <a:latin typeface="Calibri"/>
                <a:ea typeface="Calibri"/>
                <a:cs typeface="Calibri"/>
                <a:sym typeface="Calibri"/>
              </a:rPr>
              <a:t>614</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38" name="左大かっこ 37"/>
          <p:cNvSpPr/>
          <p:nvPr/>
        </p:nvSpPr>
        <p:spPr>
          <a:xfrm>
            <a:off x="4388327" y="3865435"/>
            <a:ext cx="50349" cy="995988"/>
          </a:xfrm>
          <a:prstGeom prst="leftBracket">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latin typeface="+mn-ea"/>
            </a:endParaRPr>
          </a:p>
        </p:txBody>
      </p:sp>
      <p:sp>
        <p:nvSpPr>
          <p:cNvPr id="23" name="正方形/長方形 22"/>
          <p:cNvSpPr/>
          <p:nvPr/>
        </p:nvSpPr>
        <p:spPr>
          <a:xfrm>
            <a:off x="278324" y="5894783"/>
            <a:ext cx="3335231" cy="430887"/>
          </a:xfrm>
          <a:prstGeom prst="rect">
            <a:avLst/>
          </a:prstGeom>
        </p:spPr>
        <p:txBody>
          <a:bodyPr wrap="square">
            <a:spAutoFit/>
          </a:bodyPr>
          <a:lstStyle/>
          <a:p>
            <a:r>
              <a:rPr lang="en-US" altLang="ja-JP" sz="2200" b="1" kern="0" dirty="0" smtClean="0">
                <a:latin typeface="+mn-ea"/>
              </a:rPr>
              <a:t>MD(dB)</a:t>
            </a:r>
            <a:r>
              <a:rPr lang="ja-JP" altLang="en-US" sz="2200" b="1" kern="0" dirty="0" smtClean="0">
                <a:latin typeface="+mn-ea"/>
              </a:rPr>
              <a:t>　</a:t>
            </a:r>
            <a:r>
              <a:rPr lang="en-US" altLang="ja-JP" sz="2200" b="1" kern="0" dirty="0">
                <a:latin typeface="+mn-ea"/>
              </a:rPr>
              <a:t> -9.60±9.7D</a:t>
            </a:r>
            <a:endParaRPr lang="en-US" altLang="ja-JP" sz="2200" b="1" kern="0" dirty="0" smtClean="0">
              <a:latin typeface="+mn-ea"/>
            </a:endParaRPr>
          </a:p>
        </p:txBody>
      </p:sp>
      <p:sp>
        <p:nvSpPr>
          <p:cNvPr id="41" name="タイトル 1"/>
          <p:cNvSpPr txBox="1">
            <a:spLocks/>
          </p:cNvSpPr>
          <p:nvPr/>
        </p:nvSpPr>
        <p:spPr>
          <a:xfrm>
            <a:off x="628650" y="365126"/>
            <a:ext cx="7886700" cy="8358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smtClean="0"/>
              <a:t>対象</a:t>
            </a:r>
            <a:endParaRPr kumimoji="1" lang="ja-JP" altLang="en-US" dirty="0"/>
          </a:p>
        </p:txBody>
      </p:sp>
    </p:spTree>
    <p:extLst>
      <p:ext uri="{BB962C8B-B14F-4D97-AF65-F5344CB8AC3E}">
        <p14:creationId xmlns:p14="http://schemas.microsoft.com/office/powerpoint/2010/main" val="840143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44984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309524" y="1487605"/>
          <a:ext cx="8524952" cy="4285399"/>
        </p:xfrm>
        <a:graphic>
          <a:graphicData uri="http://schemas.openxmlformats.org/drawingml/2006/table">
            <a:tbl>
              <a:tblPr>
                <a:noFill/>
              </a:tblPr>
              <a:tblGrid>
                <a:gridCol w="2205445"/>
                <a:gridCol w="1409429"/>
                <a:gridCol w="1409429"/>
                <a:gridCol w="1166883"/>
                <a:gridCol w="1166883"/>
                <a:gridCol w="1166883"/>
              </a:tblGrid>
              <a:tr h="1045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smtClean="0">
                          <a:latin typeface="+mn-lt"/>
                          <a:cs typeface="Calibri" panose="020F0502020204030204" pitchFamily="34" charset="0"/>
                        </a:rPr>
                        <a:t>平均</a:t>
                      </a:r>
                      <a:r>
                        <a:rPr kumimoji="1" lang="en-US" altLang="ja-JP" sz="2100" dirty="0" smtClean="0">
                          <a:latin typeface="+mn-lt"/>
                          <a:cs typeface="Calibri" panose="020F0502020204030204" pitchFamily="34" charset="0"/>
                        </a:rPr>
                        <a:t>±</a:t>
                      </a:r>
                      <a:r>
                        <a:rPr kumimoji="1" lang="ja-JP" altLang="en-US" sz="2100" dirty="0" smtClean="0">
                          <a:latin typeface="+mn-lt"/>
                          <a:cs typeface="Calibri" panose="020F0502020204030204" pitchFamily="34" charset="0"/>
                        </a:rPr>
                        <a:t>標準偏差</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P</a:t>
                      </a:r>
                      <a:r>
                        <a:rPr lang="ja-JP" altLang="en-US" sz="1800" b="1" dirty="0" smtClean="0">
                          <a:solidFill>
                            <a:schemeClr val="tx1"/>
                          </a:solidFill>
                          <a:latin typeface="+mn-lt"/>
                          <a:ea typeface="+mn-ea"/>
                        </a:rPr>
                        <a:t>値</a:t>
                      </a:r>
                    </a:p>
                    <a:p>
                      <a:pPr lvl="0" algn="ctr" rtl="0">
                        <a:spcBef>
                          <a:spcPts val="0"/>
                        </a:spcBef>
                        <a:buNone/>
                      </a:pPr>
                      <a:endParaRPr sz="1800" b="1" dirty="0">
                        <a:solidFill>
                          <a:schemeClr val="tx1"/>
                        </a:solidFill>
                        <a:latin typeface="+mn-lt"/>
                        <a:ea typeface="+mn-ea"/>
                      </a:endParaRPr>
                    </a:p>
                  </a:txBody>
                  <a:tcPr marL="68569" marR="68569" marT="68569" marB="68569"/>
                </a:tc>
              </a:tr>
              <a:tr h="875926">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endParaRPr lang="ja-JP" altLang="en-US" sz="1600" dirty="0">
                        <a:solidFill>
                          <a:schemeClr val="tx1"/>
                        </a:solidFill>
                        <a:effectLst/>
                      </a:endParaRPr>
                    </a:p>
                  </a:txBody>
                  <a:tcPr marL="59362" marR="59362" marT="59362" marB="59362"/>
                </a:tc>
              </a:tr>
              <a:tr h="796874">
                <a:tc>
                  <a:txBody>
                    <a:bodyPr/>
                    <a:lstStyle/>
                    <a:p>
                      <a:pPr rtl="0" fontAlgn="t">
                        <a:spcBef>
                          <a:spcPts val="0"/>
                        </a:spcBef>
                        <a:spcAft>
                          <a:spcPts val="0"/>
                        </a:spcAft>
                      </a:pPr>
                      <a:r>
                        <a:rPr lang="zh-CN" altLang="en-US" sz="18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8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8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tc>
                <a:tc>
                  <a:txBody>
                    <a:bodyPr/>
                    <a:lstStyle/>
                    <a:p>
                      <a:pPr fontAlgn="t"/>
                      <a:r>
                        <a:rPr lang="ja-JP" altLang="en-US" sz="1800" dirty="0">
                          <a:solidFill>
                            <a:schemeClr val="tx1"/>
                          </a:solidFill>
                          <a:effectLst/>
                        </a:rPr>
                        <a:t> </a:t>
                      </a:r>
                    </a:p>
                  </a:txBody>
                  <a:tcPr marL="59362" marR="59362" marT="59362" marB="59362"/>
                </a:tc>
              </a:tr>
              <a:tr h="796874">
                <a:tc>
                  <a:txBody>
                    <a:bodyPr/>
                    <a:lstStyle/>
                    <a:p>
                      <a:pPr lvl="0" rtl="0">
                        <a:spcBef>
                          <a:spcPts val="0"/>
                        </a:spcBef>
                        <a:buNone/>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(F:M)</a:t>
                      </a:r>
                      <a:endParaRPr lang="en-US" sz="18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tc>
                <a:tc>
                  <a:txBody>
                    <a:bodyPr/>
                    <a:lstStyle/>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chemeClr val="tx1"/>
                        </a:solidFill>
                        <a:latin typeface="+mn-lt"/>
                        <a:ea typeface="+mn-ea"/>
                      </a:endParaRPr>
                    </a:p>
                  </a:txBody>
                  <a:tcPr marL="68569" marR="68569" marT="68569" marB="68569"/>
                </a:tc>
              </a:tr>
              <a:tr h="770598">
                <a:tc>
                  <a:txBody>
                    <a:bodyPr/>
                    <a:lstStyle/>
                    <a:p>
                      <a:pPr lvl="0" rtl="0">
                        <a:spcBef>
                          <a:spcPts val="0"/>
                        </a:spcBef>
                        <a:buNone/>
                      </a:pPr>
                      <a:r>
                        <a:rPr lang="en-US" sz="18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tc>
                <a:tc>
                  <a:txBody>
                    <a:bodyPr/>
                    <a:lstStyle/>
                    <a:p>
                      <a:pP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ja-JP" altLang="en-US" sz="1600" dirty="0" smtClean="0">
                        <a:solidFill>
                          <a:schemeClr val="tx1"/>
                        </a:solidFill>
                        <a:effectLst/>
                      </a:endParaRPr>
                    </a:p>
                    <a:p>
                      <a:pPr fontAlgn="t"/>
                      <a:endParaRPr lang="ja-JP" altLang="en-US" sz="1600" dirty="0">
                        <a:effectLst/>
                      </a:endParaRPr>
                    </a:p>
                  </a:txBody>
                  <a:tcPr marL="59362" marR="59362" marT="59362" marB="59362"/>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One-way 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06346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11465</TotalTime>
  <Words>3661</Words>
  <Application>Microsoft Office PowerPoint</Application>
  <PresentationFormat>画面に合わせる (4:3)</PresentationFormat>
  <Paragraphs>2242</Paragraphs>
  <Slides>60</Slides>
  <Notes>17</Notes>
  <HiddenSlides>14</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60</vt:i4>
      </vt:variant>
    </vt:vector>
  </HeadingPairs>
  <TitlesOfParts>
    <vt:vector size="75" baseType="lpstr">
      <vt:lpstr>ＭＳ ゴシック</vt:lpstr>
      <vt:lpstr>新細明體</vt:lpstr>
      <vt:lpstr>Quattrocento Sans</vt:lpstr>
      <vt:lpstr>Yu Gothic</vt:lpstr>
      <vt:lpstr>Yu Gothic</vt:lpstr>
      <vt:lpstr>游ゴシック Light</vt:lpstr>
      <vt:lpstr>Arial</vt:lpstr>
      <vt:lpstr>Calibri</vt:lpstr>
      <vt:lpstr>Calibri Light</vt:lpstr>
      <vt:lpstr>Cambria Math</vt:lpstr>
      <vt:lpstr>Century</vt:lpstr>
      <vt:lpstr>Mangal</vt:lpstr>
      <vt:lpstr>Times New Roman</vt:lpstr>
      <vt:lpstr>Wingdings</vt:lpstr>
      <vt:lpstr>Office Theme</vt:lpstr>
      <vt:lpstr>ハンフリー10-2とOCTから算出する網膜神経節細胞数</vt:lpstr>
      <vt:lpstr>背景</vt:lpstr>
      <vt:lpstr>背景</vt:lpstr>
      <vt:lpstr>これまでのStructure-Function model</vt:lpstr>
      <vt:lpstr>目的</vt:lpstr>
      <vt:lpstr>対象</vt:lpstr>
      <vt:lpstr>PowerPoint プレゼンテーション</vt:lpstr>
      <vt:lpstr>対象</vt:lpstr>
      <vt:lpstr>対象</vt:lpstr>
      <vt:lpstr>対象</vt:lpstr>
      <vt:lpstr>対象</vt:lpstr>
      <vt:lpstr>正常 22例43眼</vt:lpstr>
      <vt:lpstr>方法</vt:lpstr>
      <vt:lpstr>Humphrey視野計の閾値検査プログラム(指標配置)</vt:lpstr>
      <vt:lpstr>Humphrey視野計の閾値検査プログラム(指標配置)</vt:lpstr>
      <vt:lpstr>Humphrey視野計の代表的閾値検査プログラム(指標配置)</vt:lpstr>
      <vt:lpstr>Weighted RGC</vt:lpstr>
      <vt:lpstr>RGC_HFA</vt:lpstr>
      <vt:lpstr>RGC_OCT</vt:lpstr>
      <vt:lpstr>RGC from cpRNFLT  360 degree vs. 180 degree</vt:lpstr>
      <vt:lpstr>網膜神経節細胞(RGC)の50%が黄斑部に集中 </vt:lpstr>
      <vt:lpstr>RGC displacement</vt:lpstr>
      <vt:lpstr>RGC displacement</vt:lpstr>
      <vt:lpstr>RGC displacement</vt:lpstr>
      <vt:lpstr>Displacementの方がOCT180°と一致</vt:lpstr>
      <vt:lpstr>Harwerth modelは中心RGCは発散</vt:lpstr>
      <vt:lpstr>Factor analysis</vt:lpstr>
      <vt:lpstr>PowerPoint プレゼンテーション</vt:lpstr>
      <vt:lpstr>Factor analysis; Clock hour </vt:lpstr>
      <vt:lpstr>PowerPoint プレゼンテーション</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プレゼンテーション</vt:lpstr>
      <vt:lpstr>10-2 Nakanishi et al. vs Ours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yoshimasa</cp:lastModifiedBy>
  <cp:revision>122</cp:revision>
  <dcterms:created xsi:type="dcterms:W3CDTF">2017-05-19T11:56:16Z</dcterms:created>
  <dcterms:modified xsi:type="dcterms:W3CDTF">2017-09-01T09:19:03Z</dcterms:modified>
</cp:coreProperties>
</file>